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83" r:id="rId4"/>
    <p:sldId id="28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8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nl-NL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6.0910899999999997E-2"/>
          <c:y val="4.4511200000000001E-2"/>
          <c:w val="0.93408899999999995"/>
          <c:h val="0.878268999999999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 1</c:v>
                </c:pt>
              </c:strCache>
            </c:strRef>
          </c:tx>
          <c:spPr>
            <a:solidFill>
              <a:srgbClr val="496063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Sheet1!$B$1:$D$1</c:f>
              <c:strCache>
                <c:ptCount val="3"/>
                <c:pt idx="0">
                  <c:v>2013</c:v>
                </c:pt>
                <c:pt idx="1">
                  <c:v>2020</c:v>
                </c:pt>
                <c:pt idx="2">
                  <c:v>2025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4.4000000000000004</c:v>
                </c:pt>
                <c:pt idx="1">
                  <c:v>40.1</c:v>
                </c:pt>
                <c:pt idx="2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34-44C8-AF94-67D8A18544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sz="3200" b="0" i="0" u="none" strike="noStrike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200" b="0" i="0" u="none" strike="noStrike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2094734552"/>
        <c:crosses val="autoZero"/>
        <c:crossBetween val="between"/>
        <c:majorUnit val="45"/>
        <c:minorUnit val="2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>
</file>

<file path=ppt/media/image16.t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Hoofdtekst - niveau één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Hoofdtekst - niveau één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Hoofdtekst - niveau één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tif"/><Relationship Id="rId4" Type="http://schemas.openxmlformats.org/officeDocument/2006/relationships/image" Target="../media/image10.png"/><Relationship Id="rId9" Type="http://schemas.openxmlformats.org/officeDocument/2006/relationships/image" Target="../media/image15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tif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anze-hbo-ict.github.io/Machine-Learning/" TargetMode="External"/><Relationship Id="rId2" Type="http://schemas.openxmlformats.org/officeDocument/2006/relationships/hyperlink" Target="https://blackboard.hanze.nl/ultra/courses/_360637_1/cl/outline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714" y="80557"/>
            <a:ext cx="24575428" cy="1355488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Machine Learning…"/>
          <p:cNvSpPr txBox="1"/>
          <p:nvPr/>
        </p:nvSpPr>
        <p:spPr>
          <a:xfrm>
            <a:off x="0" y="787400"/>
            <a:ext cx="24384001" cy="2517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821531">
              <a:defRPr sz="90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Machine Learning </a:t>
            </a:r>
          </a:p>
          <a:p>
            <a:pPr defTabSz="821531">
              <a:defRPr sz="66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1. methoden en technieken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400076"/>
            <a:ext cx="18288000" cy="10915848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http://www.medienkunstnetz.de/works/1-1/images/3/"/>
          <p:cNvSpPr txBox="1"/>
          <p:nvPr/>
        </p:nvSpPr>
        <p:spPr>
          <a:xfrm>
            <a:off x="15952905" y="13205736"/>
            <a:ext cx="4887088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http://www.medienkunstnetz.de/works/1-1/images/3/</a:t>
            </a:r>
          </a:p>
        </p:txBody>
      </p:sp>
      <p:sp>
        <p:nvSpPr>
          <p:cNvPr id="207" name="Internet in 1999"/>
          <p:cNvSpPr txBox="1"/>
          <p:nvPr/>
        </p:nvSpPr>
        <p:spPr>
          <a:xfrm>
            <a:off x="10042401" y="249557"/>
            <a:ext cx="4299199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Internet in 1999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9" name="2D-kolomdiagram"/>
          <p:cNvGraphicFramePr/>
          <p:nvPr/>
        </p:nvGraphicFramePr>
        <p:xfrm>
          <a:off x="4818141" y="2317948"/>
          <a:ext cx="14731922" cy="9112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0" name="https://whatsthebigdata.com/2016/03/07/amount-of-data-created-annually-to-reach-180-zettabytes-in-2025/"/>
          <p:cNvSpPr txBox="1"/>
          <p:nvPr/>
        </p:nvSpPr>
        <p:spPr>
          <a:xfrm>
            <a:off x="10897525" y="13205736"/>
            <a:ext cx="988337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https://whatsthebigdata.com/2016/03/07/amount-of-data-created-annually-to-reach-180-zettabytes-in-2025/</a:t>
            </a:r>
          </a:p>
        </p:txBody>
      </p:sp>
      <p:sp>
        <p:nvSpPr>
          <p:cNvPr id="211" name="ZB"/>
          <p:cNvSpPr txBox="1"/>
          <p:nvPr/>
        </p:nvSpPr>
        <p:spPr>
          <a:xfrm rot="16200000">
            <a:off x="3576134" y="6462935"/>
            <a:ext cx="798327" cy="790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ZB</a:t>
            </a:r>
          </a:p>
        </p:txBody>
      </p:sp>
      <p:sp>
        <p:nvSpPr>
          <p:cNvPr id="212" name="Lijn"/>
          <p:cNvSpPr/>
          <p:nvPr/>
        </p:nvSpPr>
        <p:spPr>
          <a:xfrm flipV="1">
            <a:off x="3975297" y="4730751"/>
            <a:ext cx="1" cy="146910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3" name="De informatie-explosie"/>
          <p:cNvSpPr txBox="1"/>
          <p:nvPr/>
        </p:nvSpPr>
        <p:spPr>
          <a:xfrm>
            <a:off x="9195320" y="249557"/>
            <a:ext cx="5993360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De informatie-explosie</a:t>
            </a:r>
          </a:p>
        </p:txBody>
      </p:sp>
      <p:sp>
        <p:nvSpPr>
          <p:cNvPr id="214" name="1 ZB = 1021 bytes 1000 exabytes = 1 miljoen petabytes = 1 miljard terabytes = 1 triljoen gigabytes."/>
          <p:cNvSpPr txBox="1"/>
          <p:nvPr/>
        </p:nvSpPr>
        <p:spPr>
          <a:xfrm>
            <a:off x="2844343" y="12079023"/>
            <a:ext cx="18556361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1 </a:t>
            </a:r>
            <a:r>
              <a:rPr lang="nl-NL"/>
              <a:t>zettabyte (</a:t>
            </a:r>
            <a:r>
              <a:t>ZB</a:t>
            </a:r>
            <a:r>
              <a:rPr lang="nl-NL"/>
              <a:t>)</a:t>
            </a:r>
            <a:r>
              <a:t> = 10</a:t>
            </a:r>
            <a:r>
              <a:rPr baseline="31999"/>
              <a:t>21 </a:t>
            </a:r>
            <a:r>
              <a:t>bytes</a:t>
            </a:r>
            <a:r>
              <a:rPr lang="nl-NL"/>
              <a:t> =</a:t>
            </a:r>
            <a:r>
              <a:t> 1000 exabytes = 1 miljoen petabytes = 1 miljard terabytes = 1 triljoen gigabytes.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ml:algemene werking"/>
          <p:cNvSpPr txBox="1"/>
          <p:nvPr/>
        </p:nvSpPr>
        <p:spPr>
          <a:xfrm>
            <a:off x="4850469" y="6043612"/>
            <a:ext cx="14683061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ml:algemene werking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upervised/unsupervised"/>
          <p:cNvSpPr/>
          <p:nvPr/>
        </p:nvSpPr>
        <p:spPr>
          <a:xfrm>
            <a:off x="3635808" y="6407764"/>
            <a:ext cx="5087586" cy="2206525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supervised/</a:t>
            </a:r>
            <a:endParaRPr lang="nl-NL"/>
          </a:p>
          <a:p>
            <a:r>
              <a:t>unsupervised</a:t>
            </a:r>
          </a:p>
        </p:txBody>
      </p:sp>
      <p:sp>
        <p:nvSpPr>
          <p:cNvPr id="219" name="online/batch"/>
          <p:cNvSpPr/>
          <p:nvPr/>
        </p:nvSpPr>
        <p:spPr>
          <a:xfrm>
            <a:off x="9648207" y="6407764"/>
            <a:ext cx="5087587" cy="2206525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online/batch</a:t>
            </a:r>
          </a:p>
        </p:txBody>
      </p:sp>
      <p:sp>
        <p:nvSpPr>
          <p:cNvPr id="220" name="instance-based/model-based"/>
          <p:cNvSpPr/>
          <p:nvPr/>
        </p:nvSpPr>
        <p:spPr>
          <a:xfrm>
            <a:off x="15660606" y="6407764"/>
            <a:ext cx="5087587" cy="2206526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instance-based/model-based</a:t>
            </a:r>
          </a:p>
        </p:txBody>
      </p:sp>
      <p:sp>
        <p:nvSpPr>
          <p:cNvPr id="221" name="machine learning"/>
          <p:cNvSpPr/>
          <p:nvPr/>
        </p:nvSpPr>
        <p:spPr>
          <a:xfrm>
            <a:off x="9648207" y="957910"/>
            <a:ext cx="5087587" cy="2206526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machine learning</a:t>
            </a:r>
          </a:p>
        </p:txBody>
      </p:sp>
      <p:sp>
        <p:nvSpPr>
          <p:cNvPr id="222" name="Is er (menselijke) controle op de output, of laten we het systeem zelf patronen ontdekken?"/>
          <p:cNvSpPr txBox="1"/>
          <p:nvPr/>
        </p:nvSpPr>
        <p:spPr>
          <a:xfrm>
            <a:off x="3593601" y="8733424"/>
            <a:ext cx="5141165" cy="2034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Is er (menselijke) controle op de output, of laten we het systeem zelf patronen ontdekken?</a:t>
            </a:r>
          </a:p>
        </p:txBody>
      </p:sp>
      <p:sp>
        <p:nvSpPr>
          <p:cNvPr id="223" name="Moet alle data van tevoren bij het systeem bekend zijn, of kan het ook leren van nieuwe observaties wanneer ze maar binnenkomen?"/>
          <p:cNvSpPr txBox="1"/>
          <p:nvPr/>
        </p:nvSpPr>
        <p:spPr>
          <a:xfrm>
            <a:off x="9621418" y="8632501"/>
            <a:ext cx="5141165" cy="2529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Moet alle data van tevoren bij het systeem bekend zijn, of kan het ook leren van nieuwe observaties wanneer ze maar binnenkomen?</a:t>
            </a:r>
          </a:p>
        </p:txBody>
      </p:sp>
      <p:sp>
        <p:nvSpPr>
          <p:cNvPr id="224" name="Leert het systeem aan de hand van vergelijkingen met bestaande instanties, of wordt er een (wiskundig) model gemaakt?"/>
          <p:cNvSpPr txBox="1"/>
          <p:nvPr/>
        </p:nvSpPr>
        <p:spPr>
          <a:xfrm>
            <a:off x="15649233" y="8632501"/>
            <a:ext cx="5141165" cy="2529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Leert het systeem aan de hand van vergelijkingen met bestaande instanties, of wordt er een (wiskundig) model gemaakt?</a:t>
            </a:r>
          </a:p>
        </p:txBody>
      </p:sp>
      <p:sp>
        <p:nvSpPr>
          <p:cNvPr id="225" name="Lijn"/>
          <p:cNvSpPr/>
          <p:nvPr/>
        </p:nvSpPr>
        <p:spPr>
          <a:xfrm>
            <a:off x="12192000" y="3231551"/>
            <a:ext cx="1" cy="3109099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6" name="Lijn"/>
          <p:cNvSpPr/>
          <p:nvPr/>
        </p:nvSpPr>
        <p:spPr>
          <a:xfrm flipH="1">
            <a:off x="6194569" y="3247356"/>
            <a:ext cx="5910337" cy="3093293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7" name="Lijn"/>
          <p:cNvSpPr/>
          <p:nvPr/>
        </p:nvSpPr>
        <p:spPr>
          <a:xfrm>
            <a:off x="12279117" y="3247356"/>
            <a:ext cx="5910336" cy="3093295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8" name="naar Géron 2017, pp 7-22."/>
          <p:cNvSpPr txBox="1"/>
          <p:nvPr/>
        </p:nvSpPr>
        <p:spPr>
          <a:xfrm>
            <a:off x="18588825" y="13205562"/>
            <a:ext cx="2591706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naar Géron 2017, pp 7-22.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IMG_0793.JPG" descr="IMG_079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43623" y="-5479397"/>
            <a:ext cx="26853652" cy="20140240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Trouw, 18 september 2018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IMG_0792.JPG" descr="IMG_0792.JPG"/>
          <p:cNvPicPr>
            <a:picLocks noChangeAspect="1"/>
          </p:cNvPicPr>
          <p:nvPr/>
        </p:nvPicPr>
        <p:blipFill>
          <a:blip r:embed="rId2"/>
          <a:srcRect l="2464" t="15220" r="19974" b="4475"/>
          <a:stretch>
            <a:fillRect/>
          </a:stretch>
        </p:blipFill>
        <p:spPr>
          <a:xfrm>
            <a:off x="10967219" y="-43533"/>
            <a:ext cx="9998460" cy="138027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4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Trouw, 18 september 2018</a:t>
            </a:r>
          </a:p>
        </p:txBody>
      </p:sp>
      <p:sp>
        <p:nvSpPr>
          <p:cNvPr id="235" name="Ovaal"/>
          <p:cNvSpPr/>
          <p:nvPr/>
        </p:nvSpPr>
        <p:spPr>
          <a:xfrm>
            <a:off x="13810941" y="4222875"/>
            <a:ext cx="1644068" cy="661614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6" name="Ovaal"/>
          <p:cNvSpPr/>
          <p:nvPr/>
        </p:nvSpPr>
        <p:spPr>
          <a:xfrm>
            <a:off x="13810941" y="2018058"/>
            <a:ext cx="2205141" cy="661615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7" name="Ovaal"/>
          <p:cNvSpPr/>
          <p:nvPr/>
        </p:nvSpPr>
        <p:spPr>
          <a:xfrm>
            <a:off x="11927660" y="6175056"/>
            <a:ext cx="4014676" cy="661614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8" name="Ovaal"/>
          <p:cNvSpPr/>
          <p:nvPr/>
        </p:nvSpPr>
        <p:spPr>
          <a:xfrm>
            <a:off x="12158136" y="7467120"/>
            <a:ext cx="3164096" cy="540859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4" name="Groepeer"/>
          <p:cNvGrpSpPr/>
          <p:nvPr/>
        </p:nvGrpSpPr>
        <p:grpSpPr>
          <a:xfrm>
            <a:off x="937115" y="2486669"/>
            <a:ext cx="13005402" cy="4990325"/>
            <a:chOff x="0" y="0"/>
            <a:chExt cx="13005401" cy="4990324"/>
          </a:xfrm>
        </p:grpSpPr>
        <p:sp>
          <p:nvSpPr>
            <p:cNvPr id="239" name="Eigenschappen (features)"/>
            <p:cNvSpPr txBox="1"/>
            <p:nvPr/>
          </p:nvSpPr>
          <p:spPr>
            <a:xfrm>
              <a:off x="-1" y="4013150"/>
              <a:ext cx="6368655" cy="7163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800">
                  <a:solidFill>
                    <a:schemeClr val="accent6">
                      <a:satOff val="-16844"/>
                      <a:lumOff val="-30747"/>
                    </a:schemeClr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Eigenschappen (features)</a:t>
              </a:r>
            </a:p>
          </p:txBody>
        </p:sp>
        <p:sp>
          <p:nvSpPr>
            <p:cNvPr id="240" name="Lijn"/>
            <p:cNvSpPr/>
            <p:nvPr/>
          </p:nvSpPr>
          <p:spPr>
            <a:xfrm flipV="1">
              <a:off x="6273746" y="0"/>
              <a:ext cx="6731655" cy="4134026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1" name="Lijn"/>
            <p:cNvSpPr/>
            <p:nvPr/>
          </p:nvSpPr>
          <p:spPr>
            <a:xfrm flipV="1">
              <a:off x="6304989" y="2092418"/>
              <a:ext cx="6570794" cy="2193990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2" name="Lijn"/>
            <p:cNvSpPr/>
            <p:nvPr/>
          </p:nvSpPr>
          <p:spPr>
            <a:xfrm flipV="1">
              <a:off x="6403060" y="3916340"/>
              <a:ext cx="4685835" cy="522110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3" name="Lijn"/>
            <p:cNvSpPr/>
            <p:nvPr/>
          </p:nvSpPr>
          <p:spPr>
            <a:xfrm>
              <a:off x="6352798" y="4587877"/>
              <a:ext cx="5856374" cy="402448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2" animBg="1" advAuto="0"/>
      <p:bldP spid="236" grpId="1" animBg="1" advAuto="0"/>
      <p:bldP spid="237" grpId="3" animBg="1" advAuto="0"/>
      <p:bldP spid="238" grpId="4" animBg="1" advAuto="0"/>
      <p:bldP spid="244" grpId="5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G_0792.JPG" descr="IMG_0792.JPG"/>
          <p:cNvPicPr>
            <a:picLocks noChangeAspect="1"/>
          </p:cNvPicPr>
          <p:nvPr/>
        </p:nvPicPr>
        <p:blipFill>
          <a:blip r:embed="rId2"/>
          <a:srcRect l="2464" t="15220" r="19974" b="4475"/>
          <a:stretch>
            <a:fillRect/>
          </a:stretch>
        </p:blipFill>
        <p:spPr>
          <a:xfrm>
            <a:off x="7828033" y="-43533"/>
            <a:ext cx="9998460" cy="13802787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Trouw, 18 september 2018</a:t>
            </a:r>
          </a:p>
        </p:txBody>
      </p:sp>
      <p:sp>
        <p:nvSpPr>
          <p:cNvPr id="248" name="Rechthoek"/>
          <p:cNvSpPr/>
          <p:nvPr/>
        </p:nvSpPr>
        <p:spPr>
          <a:xfrm>
            <a:off x="10046858" y="2137779"/>
            <a:ext cx="2755018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49" name="Rechthoek"/>
          <p:cNvSpPr/>
          <p:nvPr/>
        </p:nvSpPr>
        <p:spPr>
          <a:xfrm>
            <a:off x="8960463" y="2746819"/>
            <a:ext cx="1520864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0" name="Rechthoek"/>
          <p:cNvSpPr/>
          <p:nvPr/>
        </p:nvSpPr>
        <p:spPr>
          <a:xfrm>
            <a:off x="10491293" y="4049999"/>
            <a:ext cx="2170476" cy="400798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1" name="Rechthoek"/>
          <p:cNvSpPr/>
          <p:nvPr/>
        </p:nvSpPr>
        <p:spPr>
          <a:xfrm>
            <a:off x="8795858" y="6305093"/>
            <a:ext cx="2170476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2" name="Rechthoek"/>
          <p:cNvSpPr/>
          <p:nvPr/>
        </p:nvSpPr>
        <p:spPr>
          <a:xfrm>
            <a:off x="9306135" y="7572554"/>
            <a:ext cx="2755017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3" name="Rechthoek"/>
          <p:cNvSpPr/>
          <p:nvPr/>
        </p:nvSpPr>
        <p:spPr>
          <a:xfrm>
            <a:off x="14507664" y="7325645"/>
            <a:ext cx="1941379" cy="400798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4" name="Rechthoek"/>
          <p:cNvSpPr/>
          <p:nvPr/>
        </p:nvSpPr>
        <p:spPr>
          <a:xfrm>
            <a:off x="13437730" y="7572554"/>
            <a:ext cx="1941378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5" name="Rechthoek"/>
          <p:cNvSpPr/>
          <p:nvPr/>
        </p:nvSpPr>
        <p:spPr>
          <a:xfrm>
            <a:off x="15071952" y="10370845"/>
            <a:ext cx="2322415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6" name="Rechthoek"/>
          <p:cNvSpPr/>
          <p:nvPr/>
        </p:nvSpPr>
        <p:spPr>
          <a:xfrm>
            <a:off x="12932082" y="10568371"/>
            <a:ext cx="3560877" cy="400798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7" name="eigenschappen / features"/>
          <p:cNvSpPr txBox="1"/>
          <p:nvPr/>
        </p:nvSpPr>
        <p:spPr>
          <a:xfrm>
            <a:off x="2917989" y="6069235"/>
            <a:ext cx="4890380" cy="1577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A37512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eigenschappen / features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roepeer"/>
          <p:cNvGrpSpPr/>
          <p:nvPr/>
        </p:nvGrpSpPr>
        <p:grpSpPr>
          <a:xfrm>
            <a:off x="4032891" y="756318"/>
            <a:ext cx="16342364" cy="13150555"/>
            <a:chOff x="274240" y="0"/>
            <a:chExt cx="16342363" cy="13150554"/>
          </a:xfrm>
        </p:grpSpPr>
        <p:sp>
          <p:nvSpPr>
            <p:cNvPr id="259" name="Lijn"/>
            <p:cNvSpPr/>
            <p:nvPr/>
          </p:nvSpPr>
          <p:spPr>
            <a:xfrm flipV="1">
              <a:off x="2504036" y="276894"/>
              <a:ext cx="1" cy="1090646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60" name="Lijn"/>
            <p:cNvSpPr/>
            <p:nvPr/>
          </p:nvSpPr>
          <p:spPr>
            <a:xfrm>
              <a:off x="1231821" y="9959306"/>
              <a:ext cx="15116700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61" name="0,25"/>
            <p:cNvSpPr/>
            <p:nvPr/>
          </p:nvSpPr>
          <p:spPr>
            <a:xfrm>
              <a:off x="1545408" y="870468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0,25</a:t>
              </a:r>
            </a:p>
          </p:txBody>
        </p:sp>
        <p:sp>
          <p:nvSpPr>
            <p:cNvPr id="262" name="0,5"/>
            <p:cNvSpPr/>
            <p:nvPr/>
          </p:nvSpPr>
          <p:spPr>
            <a:xfrm>
              <a:off x="1545408" y="620437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0,5</a:t>
              </a:r>
            </a:p>
          </p:txBody>
        </p:sp>
        <p:sp>
          <p:nvSpPr>
            <p:cNvPr id="263" name="0,75"/>
            <p:cNvSpPr/>
            <p:nvPr/>
          </p:nvSpPr>
          <p:spPr>
            <a:xfrm>
              <a:off x="1545408" y="370852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0,75</a:t>
              </a:r>
            </a:p>
          </p:txBody>
        </p:sp>
        <p:sp>
          <p:nvSpPr>
            <p:cNvPr id="264" name="1"/>
            <p:cNvSpPr/>
            <p:nvPr/>
          </p:nvSpPr>
          <p:spPr>
            <a:xfrm>
              <a:off x="1545408" y="121714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5" name="1"/>
            <p:cNvSpPr/>
            <p:nvPr/>
          </p:nvSpPr>
          <p:spPr>
            <a:xfrm>
              <a:off x="5008814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6" name="2"/>
            <p:cNvSpPr/>
            <p:nvPr/>
          </p:nvSpPr>
          <p:spPr>
            <a:xfrm>
              <a:off x="7509126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67" name="3"/>
            <p:cNvSpPr/>
            <p:nvPr/>
          </p:nvSpPr>
          <p:spPr>
            <a:xfrm>
              <a:off x="10004973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8" name="4"/>
            <p:cNvSpPr/>
            <p:nvPr/>
          </p:nvSpPr>
          <p:spPr>
            <a:xfrm>
              <a:off x="12505286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9" name="5"/>
            <p:cNvSpPr/>
            <p:nvPr/>
          </p:nvSpPr>
          <p:spPr>
            <a:xfrm>
              <a:off x="15005598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70" name="Lijn"/>
            <p:cNvSpPr/>
            <p:nvPr/>
          </p:nvSpPr>
          <p:spPr>
            <a:xfrm>
              <a:off x="2144267" y="8709150"/>
              <a:ext cx="14472337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1" name="Lijn"/>
            <p:cNvSpPr/>
            <p:nvPr/>
          </p:nvSpPr>
          <p:spPr>
            <a:xfrm>
              <a:off x="2144267" y="7458994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2" name="Lijn"/>
            <p:cNvSpPr/>
            <p:nvPr/>
          </p:nvSpPr>
          <p:spPr>
            <a:xfrm>
              <a:off x="2144267" y="6208838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3" name="Lijn"/>
            <p:cNvSpPr/>
            <p:nvPr/>
          </p:nvSpPr>
          <p:spPr>
            <a:xfrm>
              <a:off x="2144267" y="4958682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4" name="Lijn"/>
            <p:cNvSpPr/>
            <p:nvPr/>
          </p:nvSpPr>
          <p:spPr>
            <a:xfrm>
              <a:off x="2144267" y="3708525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5" name="Lijn"/>
            <p:cNvSpPr/>
            <p:nvPr/>
          </p:nvSpPr>
          <p:spPr>
            <a:xfrm>
              <a:off x="2144267" y="2458369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6" name="Lijn"/>
            <p:cNvSpPr/>
            <p:nvPr/>
          </p:nvSpPr>
          <p:spPr>
            <a:xfrm>
              <a:off x="2144267" y="1208213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7" name="Lijn"/>
            <p:cNvSpPr/>
            <p:nvPr/>
          </p:nvSpPr>
          <p:spPr>
            <a:xfrm flipV="1">
              <a:off x="5004349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8" name="Lijn"/>
            <p:cNvSpPr/>
            <p:nvPr/>
          </p:nvSpPr>
          <p:spPr>
            <a:xfrm flipV="1">
              <a:off x="7504661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9" name="Lijn"/>
            <p:cNvSpPr/>
            <p:nvPr/>
          </p:nvSpPr>
          <p:spPr>
            <a:xfrm flipV="1">
              <a:off x="10004973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80" name="Lijn"/>
            <p:cNvSpPr/>
            <p:nvPr/>
          </p:nvSpPr>
          <p:spPr>
            <a:xfrm flipV="1">
              <a:off x="12505286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81" name="Lijn"/>
            <p:cNvSpPr/>
            <p:nvPr/>
          </p:nvSpPr>
          <p:spPr>
            <a:xfrm flipV="1">
              <a:off x="15005598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82" name="kans op criminele activiteit →"/>
            <p:cNvSpPr/>
            <p:nvPr/>
          </p:nvSpPr>
          <p:spPr>
            <a:xfrm flipV="1">
              <a:off x="274240" y="421074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endParaRPr/>
            </a:p>
          </p:txBody>
        </p:sp>
        <p:sp>
          <p:nvSpPr>
            <p:cNvPr id="283" name="aantal mensen in auto →"/>
            <p:cNvSpPr/>
            <p:nvPr/>
          </p:nvSpPr>
          <p:spPr>
            <a:xfrm>
              <a:off x="9380435" y="1188055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aantal mensen in auto → </a:t>
              </a:r>
            </a:p>
          </p:txBody>
        </p:sp>
      </p:grpSp>
      <p:sp>
        <p:nvSpPr>
          <p:cNvPr id="285" name="Cirkel"/>
          <p:cNvSpPr/>
          <p:nvPr/>
        </p:nvSpPr>
        <p:spPr>
          <a:xfrm>
            <a:off x="5827830" y="10292772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6" name="Cirkel"/>
          <p:cNvSpPr/>
          <p:nvPr/>
        </p:nvSpPr>
        <p:spPr>
          <a:xfrm>
            <a:off x="8372029" y="8453896"/>
            <a:ext cx="788240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7" name="Cirkel"/>
          <p:cNvSpPr/>
          <p:nvPr/>
        </p:nvSpPr>
        <p:spPr>
          <a:xfrm>
            <a:off x="10865847" y="6665400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8" name="Cirkel"/>
          <p:cNvSpPr/>
          <p:nvPr/>
        </p:nvSpPr>
        <p:spPr>
          <a:xfrm>
            <a:off x="15853483" y="4473863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9" name="Cirkel"/>
          <p:cNvSpPr/>
          <p:nvPr/>
        </p:nvSpPr>
        <p:spPr>
          <a:xfrm>
            <a:off x="18397681" y="1753334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0" name="Lijn"/>
          <p:cNvSpPr/>
          <p:nvPr/>
        </p:nvSpPr>
        <p:spPr>
          <a:xfrm flipV="1">
            <a:off x="5276305" y="764821"/>
            <a:ext cx="15455068" cy="10627427"/>
          </a:xfrm>
          <a:prstGeom prst="line">
            <a:avLst/>
          </a:prstGeom>
          <a:ln w="889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91" name="Lijn"/>
          <p:cNvSpPr/>
          <p:nvPr/>
        </p:nvSpPr>
        <p:spPr>
          <a:xfrm flipV="1">
            <a:off x="13773727" y="5664014"/>
            <a:ext cx="1" cy="5053317"/>
          </a:xfrm>
          <a:prstGeom prst="line">
            <a:avLst/>
          </a:prstGeom>
          <a:ln w="88900">
            <a:solidFill>
              <a:schemeClr val="accent3">
                <a:hueOff val="914338"/>
                <a:satOff val="31515"/>
                <a:lumOff val="-30790"/>
              </a:scheme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92" name="Cirkel"/>
          <p:cNvSpPr/>
          <p:nvPr/>
        </p:nvSpPr>
        <p:spPr>
          <a:xfrm>
            <a:off x="13379608" y="10292772"/>
            <a:ext cx="788240" cy="788241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3" name="Lijn"/>
          <p:cNvSpPr/>
          <p:nvPr/>
        </p:nvSpPr>
        <p:spPr>
          <a:xfrm flipH="1" flipV="1">
            <a:off x="6355125" y="5642131"/>
            <a:ext cx="7296596" cy="1"/>
          </a:xfrm>
          <a:prstGeom prst="line">
            <a:avLst/>
          </a:prstGeom>
          <a:ln w="88900">
            <a:solidFill>
              <a:schemeClr val="accent3">
                <a:hueOff val="914338"/>
                <a:satOff val="31515"/>
                <a:lumOff val="-30790"/>
              </a:scheme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grpSp>
        <p:nvGrpSpPr>
          <p:cNvPr id="296" name="Groepeer"/>
          <p:cNvGrpSpPr/>
          <p:nvPr/>
        </p:nvGrpSpPr>
        <p:grpSpPr>
          <a:xfrm>
            <a:off x="14837835" y="3531058"/>
            <a:ext cx="7353788" cy="2886257"/>
            <a:chOff x="0" y="0"/>
            <a:chExt cx="7353787" cy="2886255"/>
          </a:xfrm>
        </p:grpSpPr>
        <p:sp>
          <p:nvSpPr>
            <p:cNvPr id="294" name="model"/>
            <p:cNvSpPr txBox="1"/>
            <p:nvPr/>
          </p:nvSpPr>
          <p:spPr>
            <a:xfrm rot="897794">
              <a:off x="5016791" y="275956"/>
              <a:ext cx="2257426" cy="912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400" b="1"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model</a:t>
              </a:r>
            </a:p>
          </p:txBody>
        </p:sp>
        <p:sp>
          <p:nvSpPr>
            <p:cNvPr id="295" name="Lijn"/>
            <p:cNvSpPr/>
            <p:nvPr/>
          </p:nvSpPr>
          <p:spPr>
            <a:xfrm>
              <a:off x="0" y="1114051"/>
              <a:ext cx="5963860" cy="1772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6" extrusionOk="0">
                  <a:moveTo>
                    <a:pt x="21600" y="0"/>
                  </a:moveTo>
                  <a:cubicBezTo>
                    <a:pt x="20954" y="6584"/>
                    <a:pt x="19511" y="12165"/>
                    <a:pt x="17564" y="15600"/>
                  </a:cubicBezTo>
                  <a:cubicBezTo>
                    <a:pt x="14165" y="21600"/>
                    <a:pt x="10028" y="20253"/>
                    <a:pt x="6353" y="15841"/>
                  </a:cubicBezTo>
                  <a:cubicBezTo>
                    <a:pt x="4045" y="13070"/>
                    <a:pt x="1900" y="9171"/>
                    <a:pt x="0" y="4298"/>
                  </a:cubicBezTo>
                </a:path>
              </a:pathLst>
            </a:custGeom>
            <a:noFill/>
            <a:ln w="762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</a:defRPr>
              </a:pPr>
              <a:endParaRPr/>
            </a:p>
          </p:txBody>
        </p:sp>
      </p:grpSp>
      <p:sp>
        <p:nvSpPr>
          <p:cNvPr id="297" name="×"/>
          <p:cNvSpPr txBox="1"/>
          <p:nvPr/>
        </p:nvSpPr>
        <p:spPr>
          <a:xfrm>
            <a:off x="5944859" y="5014856"/>
            <a:ext cx="721520" cy="1318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9600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×</a:t>
            </a:r>
          </a:p>
        </p:txBody>
      </p:sp>
      <p:grpSp>
        <p:nvGrpSpPr>
          <p:cNvPr id="300" name="Groepeer"/>
          <p:cNvGrpSpPr/>
          <p:nvPr/>
        </p:nvGrpSpPr>
        <p:grpSpPr>
          <a:xfrm>
            <a:off x="1440423" y="1185597"/>
            <a:ext cx="5993809" cy="4082431"/>
            <a:chOff x="0" y="0"/>
            <a:chExt cx="5993808" cy="4082429"/>
          </a:xfrm>
        </p:grpSpPr>
        <p:sp>
          <p:nvSpPr>
            <p:cNvPr id="298" name="hypothese"/>
            <p:cNvSpPr txBox="1"/>
            <p:nvPr/>
          </p:nvSpPr>
          <p:spPr>
            <a:xfrm rot="20210583">
              <a:off x="32265" y="681781"/>
              <a:ext cx="3654426" cy="912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400" b="1"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hypothese</a:t>
              </a:r>
            </a:p>
          </p:txBody>
        </p:sp>
        <p:sp>
          <p:nvSpPr>
            <p:cNvPr id="299" name="Lijn"/>
            <p:cNvSpPr/>
            <p:nvPr/>
          </p:nvSpPr>
          <p:spPr>
            <a:xfrm>
              <a:off x="2375677" y="1671311"/>
              <a:ext cx="3618132" cy="2411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6" h="21600" extrusionOk="0">
                  <a:moveTo>
                    <a:pt x="0" y="0"/>
                  </a:moveTo>
                  <a:cubicBezTo>
                    <a:pt x="2945" y="2635"/>
                    <a:pt x="6215" y="4298"/>
                    <a:pt x="9602" y="4883"/>
                  </a:cubicBezTo>
                  <a:cubicBezTo>
                    <a:pt x="14260" y="5686"/>
                    <a:pt x="19670" y="6018"/>
                    <a:pt x="20902" y="12654"/>
                  </a:cubicBezTo>
                  <a:cubicBezTo>
                    <a:pt x="21600" y="16415"/>
                    <a:pt x="20251" y="20355"/>
                    <a:pt x="17840" y="21600"/>
                  </a:cubicBezTo>
                </a:path>
              </a:pathLst>
            </a:custGeom>
            <a:noFill/>
            <a:ln w="889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</a:defRPr>
              </a:pPr>
              <a:endParaRPr/>
            </a:p>
          </p:txBody>
        </p:sp>
      </p:grpSp>
      <p:sp>
        <p:nvSpPr>
          <p:cNvPr id="2" name="Tekstvak 1">
            <a:extLst>
              <a:ext uri="{FF2B5EF4-FFF2-40B4-BE49-F238E27FC236}">
                <a16:creationId xmlns:a16="http://schemas.microsoft.com/office/drawing/2014/main" id="{7DBE1747-759F-EF84-186A-D63E1E48C2E9}"/>
              </a:ext>
            </a:extLst>
          </p:cNvPr>
          <p:cNvSpPr txBox="1"/>
          <p:nvPr/>
        </p:nvSpPr>
        <p:spPr>
          <a:xfrm rot="16200000">
            <a:off x="1665809" y="5935132"/>
            <a:ext cx="5213065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nl-NL" sz="3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kans op criminele activiteit →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2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2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2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1" animBg="1" advAuto="0"/>
      <p:bldP spid="286" grpId="2" animBg="1" advAuto="0"/>
      <p:bldP spid="287" grpId="3" animBg="1" advAuto="0"/>
      <p:bldP spid="288" grpId="4" animBg="1" advAuto="0"/>
      <p:bldP spid="289" grpId="5" animBg="1" advAuto="0"/>
      <p:bldP spid="290" grpId="6" animBg="1" advAuto="0"/>
      <p:bldP spid="291" grpId="9" animBg="1" advAuto="0"/>
      <p:bldP spid="292" grpId="8" animBg="1" advAuto="0"/>
      <p:bldP spid="293" grpId="10" animBg="1" advAuto="0"/>
      <p:bldP spid="296" grpId="7" animBg="1" advAuto="0"/>
      <p:bldP spid="297" grpId="11" animBg="1" advAuto="0"/>
      <p:bldP spid="300" grpId="12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ml:technieken"/>
          <p:cNvSpPr txBox="1"/>
          <p:nvPr/>
        </p:nvSpPr>
        <p:spPr>
          <a:xfrm>
            <a:off x="7144283" y="6043612"/>
            <a:ext cx="10095434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ml:technieken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roepeer"/>
          <p:cNvGrpSpPr/>
          <p:nvPr/>
        </p:nvGrpSpPr>
        <p:grpSpPr>
          <a:xfrm>
            <a:off x="10581555" y="6547249"/>
            <a:ext cx="12265063" cy="6949851"/>
            <a:chOff x="0" y="0"/>
            <a:chExt cx="12265062" cy="6949849"/>
          </a:xfrm>
        </p:grpSpPr>
        <p:sp>
          <p:nvSpPr>
            <p:cNvPr id="304" name="Vorm"/>
            <p:cNvSpPr/>
            <p:nvPr/>
          </p:nvSpPr>
          <p:spPr>
            <a:xfrm>
              <a:off x="-1" y="0"/>
              <a:ext cx="12265064" cy="694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0" h="19815" extrusionOk="0">
                  <a:moveTo>
                    <a:pt x="7401" y="1030"/>
                  </a:moveTo>
                  <a:cubicBezTo>
                    <a:pt x="6225" y="1803"/>
                    <a:pt x="5046" y="2810"/>
                    <a:pt x="4470" y="4675"/>
                  </a:cubicBezTo>
                  <a:cubicBezTo>
                    <a:pt x="4147" y="5719"/>
                    <a:pt x="4059" y="6952"/>
                    <a:pt x="3616" y="7873"/>
                  </a:cubicBezTo>
                  <a:cubicBezTo>
                    <a:pt x="2906" y="9351"/>
                    <a:pt x="1597" y="9483"/>
                    <a:pt x="776" y="10766"/>
                  </a:cubicBezTo>
                  <a:cubicBezTo>
                    <a:pt x="-169" y="12241"/>
                    <a:pt x="-252" y="14672"/>
                    <a:pt x="534" y="16404"/>
                  </a:cubicBezTo>
                  <a:cubicBezTo>
                    <a:pt x="1481" y="18488"/>
                    <a:pt x="3195" y="18696"/>
                    <a:pt x="4781" y="18803"/>
                  </a:cubicBezTo>
                  <a:cubicBezTo>
                    <a:pt x="5739" y="18868"/>
                    <a:pt x="6698" y="18954"/>
                    <a:pt x="7657" y="18976"/>
                  </a:cubicBezTo>
                  <a:cubicBezTo>
                    <a:pt x="9215" y="19011"/>
                    <a:pt x="10778" y="18874"/>
                    <a:pt x="12328" y="19151"/>
                  </a:cubicBezTo>
                  <a:cubicBezTo>
                    <a:pt x="14894" y="19608"/>
                    <a:pt x="17717" y="20883"/>
                    <a:pt x="19553" y="17900"/>
                  </a:cubicBezTo>
                  <a:cubicBezTo>
                    <a:pt x="20446" y="16450"/>
                    <a:pt x="20756" y="14361"/>
                    <a:pt x="20968" y="12320"/>
                  </a:cubicBezTo>
                  <a:cubicBezTo>
                    <a:pt x="21348" y="8674"/>
                    <a:pt x="20787" y="4799"/>
                    <a:pt x="18915" y="4618"/>
                  </a:cubicBezTo>
                  <a:cubicBezTo>
                    <a:pt x="17430" y="4474"/>
                    <a:pt x="16326" y="7589"/>
                    <a:pt x="14828" y="6814"/>
                  </a:cubicBezTo>
                  <a:cubicBezTo>
                    <a:pt x="13545" y="6151"/>
                    <a:pt x="13501" y="3393"/>
                    <a:pt x="12689" y="1745"/>
                  </a:cubicBezTo>
                  <a:cubicBezTo>
                    <a:pt x="11474" y="-717"/>
                    <a:pt x="9280" y="-204"/>
                    <a:pt x="7401" y="103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pic>
          <p:nvPicPr>
            <p:cNvPr id="305" name="pasted-image.tiff" descr="pasted-image.tif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07375" y="2033774"/>
              <a:ext cx="2905723" cy="15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6" name="pasted-image.png" descr="pasted-image.png"/>
            <p:cNvPicPr>
              <a:picLocks noChangeAspect="1"/>
            </p:cNvPicPr>
            <p:nvPr/>
          </p:nvPicPr>
          <p:blipFill>
            <a:blip r:embed="rId3"/>
            <a:srcRect l="2234" t="6557" r="4413" b="11464"/>
            <a:stretch>
              <a:fillRect/>
            </a:stretch>
          </p:blipFill>
          <p:spPr>
            <a:xfrm>
              <a:off x="6615549" y="5159914"/>
              <a:ext cx="4240480" cy="1255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8" h="21600" extrusionOk="0">
                  <a:moveTo>
                    <a:pt x="0" y="0"/>
                  </a:moveTo>
                  <a:lnTo>
                    <a:pt x="0" y="10797"/>
                  </a:lnTo>
                  <a:lnTo>
                    <a:pt x="0" y="21600"/>
                  </a:lnTo>
                  <a:lnTo>
                    <a:pt x="3259" y="21600"/>
                  </a:lnTo>
                  <a:lnTo>
                    <a:pt x="6515" y="21600"/>
                  </a:lnTo>
                  <a:lnTo>
                    <a:pt x="6515" y="10797"/>
                  </a:lnTo>
                  <a:lnTo>
                    <a:pt x="6515" y="0"/>
                  </a:lnTo>
                  <a:lnTo>
                    <a:pt x="3259" y="0"/>
                  </a:lnTo>
                  <a:lnTo>
                    <a:pt x="0" y="0"/>
                  </a:lnTo>
                  <a:close/>
                  <a:moveTo>
                    <a:pt x="11023" y="4261"/>
                  </a:moveTo>
                  <a:cubicBezTo>
                    <a:pt x="10843" y="4249"/>
                    <a:pt x="10412" y="5283"/>
                    <a:pt x="9846" y="7129"/>
                  </a:cubicBezTo>
                  <a:cubicBezTo>
                    <a:pt x="9373" y="8674"/>
                    <a:pt x="8948" y="9808"/>
                    <a:pt x="8901" y="9649"/>
                  </a:cubicBezTo>
                  <a:cubicBezTo>
                    <a:pt x="8854" y="9491"/>
                    <a:pt x="8815" y="8228"/>
                    <a:pt x="8815" y="6843"/>
                  </a:cubicBezTo>
                  <a:cubicBezTo>
                    <a:pt x="8815" y="4891"/>
                    <a:pt x="8772" y="4323"/>
                    <a:pt x="8623" y="4323"/>
                  </a:cubicBezTo>
                  <a:cubicBezTo>
                    <a:pt x="8462" y="4323"/>
                    <a:pt x="8432" y="5306"/>
                    <a:pt x="8432" y="10585"/>
                  </a:cubicBezTo>
                  <a:cubicBezTo>
                    <a:pt x="8432" y="15864"/>
                    <a:pt x="8462" y="16847"/>
                    <a:pt x="8623" y="16847"/>
                  </a:cubicBezTo>
                  <a:cubicBezTo>
                    <a:pt x="8766" y="16847"/>
                    <a:pt x="8815" y="16337"/>
                    <a:pt x="8815" y="14826"/>
                  </a:cubicBezTo>
                  <a:cubicBezTo>
                    <a:pt x="8815" y="13342"/>
                    <a:pt x="8889" y="12533"/>
                    <a:pt x="9093" y="11800"/>
                  </a:cubicBezTo>
                  <a:cubicBezTo>
                    <a:pt x="9246" y="11251"/>
                    <a:pt x="9409" y="10797"/>
                    <a:pt x="9456" y="10797"/>
                  </a:cubicBezTo>
                  <a:cubicBezTo>
                    <a:pt x="9504" y="10797"/>
                    <a:pt x="9813" y="12159"/>
                    <a:pt x="10140" y="13822"/>
                  </a:cubicBezTo>
                  <a:cubicBezTo>
                    <a:pt x="10545" y="15881"/>
                    <a:pt x="10814" y="16847"/>
                    <a:pt x="10987" y="16847"/>
                  </a:cubicBezTo>
                  <a:cubicBezTo>
                    <a:pt x="11127" y="16847"/>
                    <a:pt x="11243" y="16728"/>
                    <a:pt x="11243" y="16581"/>
                  </a:cubicBezTo>
                  <a:cubicBezTo>
                    <a:pt x="11243" y="16434"/>
                    <a:pt x="10921" y="14758"/>
                    <a:pt x="10527" y="12859"/>
                  </a:cubicBezTo>
                  <a:lnTo>
                    <a:pt x="9810" y="9403"/>
                  </a:lnTo>
                  <a:lnTo>
                    <a:pt x="10463" y="7170"/>
                  </a:lnTo>
                  <a:cubicBezTo>
                    <a:pt x="10822" y="5943"/>
                    <a:pt x="11115" y="4801"/>
                    <a:pt x="11115" y="4630"/>
                  </a:cubicBezTo>
                  <a:cubicBezTo>
                    <a:pt x="11115" y="4386"/>
                    <a:pt x="11083" y="4265"/>
                    <a:pt x="11023" y="4261"/>
                  </a:cubicBezTo>
                  <a:close/>
                  <a:moveTo>
                    <a:pt x="16104" y="7833"/>
                  </a:moveTo>
                  <a:cubicBezTo>
                    <a:pt x="16042" y="7818"/>
                    <a:pt x="15949" y="7877"/>
                    <a:pt x="15810" y="7983"/>
                  </a:cubicBezTo>
                  <a:cubicBezTo>
                    <a:pt x="15582" y="8158"/>
                    <a:pt x="15236" y="8279"/>
                    <a:pt x="15043" y="8249"/>
                  </a:cubicBezTo>
                  <a:lnTo>
                    <a:pt x="14691" y="8195"/>
                  </a:lnTo>
                  <a:lnTo>
                    <a:pt x="14691" y="12517"/>
                  </a:lnTo>
                  <a:cubicBezTo>
                    <a:pt x="14691" y="16556"/>
                    <a:pt x="14708" y="16847"/>
                    <a:pt x="14947" y="16847"/>
                  </a:cubicBezTo>
                  <a:cubicBezTo>
                    <a:pt x="15178" y="16847"/>
                    <a:pt x="15203" y="16557"/>
                    <a:pt x="15203" y="13822"/>
                  </a:cubicBezTo>
                  <a:cubicBezTo>
                    <a:pt x="15203" y="11349"/>
                    <a:pt x="15250" y="10640"/>
                    <a:pt x="15464" y="9916"/>
                  </a:cubicBezTo>
                  <a:cubicBezTo>
                    <a:pt x="15634" y="9344"/>
                    <a:pt x="15815" y="9122"/>
                    <a:pt x="15976" y="9294"/>
                  </a:cubicBezTo>
                  <a:cubicBezTo>
                    <a:pt x="16171" y="9504"/>
                    <a:pt x="16224" y="9353"/>
                    <a:pt x="16224" y="8611"/>
                  </a:cubicBezTo>
                  <a:cubicBezTo>
                    <a:pt x="16224" y="8083"/>
                    <a:pt x="16207" y="7858"/>
                    <a:pt x="16104" y="7833"/>
                  </a:cubicBezTo>
                  <a:close/>
                  <a:moveTo>
                    <a:pt x="20390" y="7887"/>
                  </a:moveTo>
                  <a:cubicBezTo>
                    <a:pt x="20230" y="7912"/>
                    <a:pt x="20069" y="8008"/>
                    <a:pt x="19936" y="8195"/>
                  </a:cubicBezTo>
                  <a:cubicBezTo>
                    <a:pt x="19184" y="9247"/>
                    <a:pt x="19293" y="11213"/>
                    <a:pt x="20186" y="12743"/>
                  </a:cubicBezTo>
                  <a:cubicBezTo>
                    <a:pt x="20527" y="13327"/>
                    <a:pt x="20838" y="13982"/>
                    <a:pt x="20877" y="14197"/>
                  </a:cubicBezTo>
                  <a:cubicBezTo>
                    <a:pt x="21026" y="15013"/>
                    <a:pt x="20565" y="15659"/>
                    <a:pt x="19992" y="15440"/>
                  </a:cubicBezTo>
                  <a:cubicBezTo>
                    <a:pt x="19448" y="15233"/>
                    <a:pt x="19249" y="15696"/>
                    <a:pt x="19504" y="16560"/>
                  </a:cubicBezTo>
                  <a:cubicBezTo>
                    <a:pt x="19684" y="17166"/>
                    <a:pt x="20869" y="16847"/>
                    <a:pt x="21103" y="16130"/>
                  </a:cubicBezTo>
                  <a:cubicBezTo>
                    <a:pt x="21600" y="14609"/>
                    <a:pt x="21327" y="12794"/>
                    <a:pt x="20409" y="11514"/>
                  </a:cubicBezTo>
                  <a:cubicBezTo>
                    <a:pt x="20146" y="11146"/>
                    <a:pt x="19930" y="10662"/>
                    <a:pt x="19930" y="10441"/>
                  </a:cubicBezTo>
                  <a:cubicBezTo>
                    <a:pt x="19930" y="9543"/>
                    <a:pt x="20305" y="9025"/>
                    <a:pt x="20751" y="9308"/>
                  </a:cubicBezTo>
                  <a:cubicBezTo>
                    <a:pt x="21117" y="9540"/>
                    <a:pt x="21209" y="9467"/>
                    <a:pt x="21209" y="8925"/>
                  </a:cubicBezTo>
                  <a:cubicBezTo>
                    <a:pt x="21209" y="8341"/>
                    <a:pt x="20896" y="7941"/>
                    <a:pt x="20547" y="7887"/>
                  </a:cubicBezTo>
                  <a:cubicBezTo>
                    <a:pt x="20495" y="7879"/>
                    <a:pt x="20443" y="7879"/>
                    <a:pt x="20390" y="7887"/>
                  </a:cubicBezTo>
                  <a:close/>
                  <a:moveTo>
                    <a:pt x="17814" y="7976"/>
                  </a:moveTo>
                  <a:cubicBezTo>
                    <a:pt x="17364" y="7917"/>
                    <a:pt x="16857" y="8510"/>
                    <a:pt x="16941" y="9253"/>
                  </a:cubicBezTo>
                  <a:cubicBezTo>
                    <a:pt x="16994" y="9718"/>
                    <a:pt x="17099" y="9740"/>
                    <a:pt x="17450" y="9376"/>
                  </a:cubicBezTo>
                  <a:cubicBezTo>
                    <a:pt x="17814" y="8999"/>
                    <a:pt x="17932" y="9042"/>
                    <a:pt x="18100" y="9608"/>
                  </a:cubicBezTo>
                  <a:cubicBezTo>
                    <a:pt x="18399" y="10619"/>
                    <a:pt x="18223" y="11664"/>
                    <a:pt x="17754" y="11664"/>
                  </a:cubicBezTo>
                  <a:cubicBezTo>
                    <a:pt x="17339" y="11664"/>
                    <a:pt x="16864" y="12327"/>
                    <a:pt x="16705" y="13132"/>
                  </a:cubicBezTo>
                  <a:cubicBezTo>
                    <a:pt x="16546" y="13938"/>
                    <a:pt x="16598" y="15452"/>
                    <a:pt x="16809" y="16164"/>
                  </a:cubicBezTo>
                  <a:cubicBezTo>
                    <a:pt x="17038" y="16938"/>
                    <a:pt x="17953" y="17091"/>
                    <a:pt x="18084" y="16376"/>
                  </a:cubicBezTo>
                  <a:cubicBezTo>
                    <a:pt x="18146" y="16038"/>
                    <a:pt x="18210" y="16038"/>
                    <a:pt x="18310" y="16376"/>
                  </a:cubicBezTo>
                  <a:cubicBezTo>
                    <a:pt x="18603" y="17367"/>
                    <a:pt x="18661" y="16720"/>
                    <a:pt x="18625" y="12859"/>
                  </a:cubicBezTo>
                  <a:cubicBezTo>
                    <a:pt x="18589" y="8936"/>
                    <a:pt x="18582" y="8855"/>
                    <a:pt x="18220" y="8270"/>
                  </a:cubicBezTo>
                  <a:cubicBezTo>
                    <a:pt x="18107" y="8087"/>
                    <a:pt x="17964" y="7996"/>
                    <a:pt x="17814" y="7976"/>
                  </a:cubicBezTo>
                  <a:close/>
                  <a:moveTo>
                    <a:pt x="12903" y="8010"/>
                  </a:moveTo>
                  <a:cubicBezTo>
                    <a:pt x="12148" y="8010"/>
                    <a:pt x="11754" y="9579"/>
                    <a:pt x="11754" y="12572"/>
                  </a:cubicBezTo>
                  <a:cubicBezTo>
                    <a:pt x="11754" y="14297"/>
                    <a:pt x="11818" y="14943"/>
                    <a:pt x="12074" y="15809"/>
                  </a:cubicBezTo>
                  <a:cubicBezTo>
                    <a:pt x="12348" y="16735"/>
                    <a:pt x="12491" y="16870"/>
                    <a:pt x="13063" y="16758"/>
                  </a:cubicBezTo>
                  <a:cubicBezTo>
                    <a:pt x="13565" y="16660"/>
                    <a:pt x="13742" y="16451"/>
                    <a:pt x="13772" y="15911"/>
                  </a:cubicBezTo>
                  <a:cubicBezTo>
                    <a:pt x="13806" y="15312"/>
                    <a:pt x="13730" y="15230"/>
                    <a:pt x="13313" y="15420"/>
                  </a:cubicBezTo>
                  <a:cubicBezTo>
                    <a:pt x="12729" y="15684"/>
                    <a:pt x="12231" y="14941"/>
                    <a:pt x="12290" y="13897"/>
                  </a:cubicBezTo>
                  <a:cubicBezTo>
                    <a:pt x="12321" y="13343"/>
                    <a:pt x="12513" y="13119"/>
                    <a:pt x="13097" y="12955"/>
                  </a:cubicBezTo>
                  <a:cubicBezTo>
                    <a:pt x="13842" y="12744"/>
                    <a:pt x="13863" y="12705"/>
                    <a:pt x="13900" y="11411"/>
                  </a:cubicBezTo>
                  <a:cubicBezTo>
                    <a:pt x="13959" y="9355"/>
                    <a:pt x="13565" y="8010"/>
                    <a:pt x="12903" y="8010"/>
                  </a:cubicBezTo>
                  <a:close/>
                  <a:moveTo>
                    <a:pt x="12843" y="9151"/>
                  </a:moveTo>
                  <a:cubicBezTo>
                    <a:pt x="12912" y="9166"/>
                    <a:pt x="12991" y="9264"/>
                    <a:pt x="13099" y="9431"/>
                  </a:cubicBezTo>
                  <a:cubicBezTo>
                    <a:pt x="13309" y="9755"/>
                    <a:pt x="13417" y="10221"/>
                    <a:pt x="13391" y="10694"/>
                  </a:cubicBezTo>
                  <a:cubicBezTo>
                    <a:pt x="13361" y="11213"/>
                    <a:pt x="13203" y="11491"/>
                    <a:pt x="12881" y="11582"/>
                  </a:cubicBezTo>
                  <a:cubicBezTo>
                    <a:pt x="12306" y="11744"/>
                    <a:pt x="12147" y="11003"/>
                    <a:pt x="12499" y="9813"/>
                  </a:cubicBezTo>
                  <a:cubicBezTo>
                    <a:pt x="12643" y="9329"/>
                    <a:pt x="12729" y="9126"/>
                    <a:pt x="12843" y="9151"/>
                  </a:cubicBezTo>
                  <a:close/>
                  <a:moveTo>
                    <a:pt x="17970" y="12634"/>
                  </a:moveTo>
                  <a:cubicBezTo>
                    <a:pt x="18241" y="12717"/>
                    <a:pt x="18314" y="13355"/>
                    <a:pt x="18166" y="14457"/>
                  </a:cubicBezTo>
                  <a:cubicBezTo>
                    <a:pt x="18055" y="15277"/>
                    <a:pt x="17921" y="15550"/>
                    <a:pt x="17628" y="15550"/>
                  </a:cubicBezTo>
                  <a:cubicBezTo>
                    <a:pt x="16934" y="15550"/>
                    <a:pt x="16939" y="13259"/>
                    <a:pt x="17634" y="12743"/>
                  </a:cubicBezTo>
                  <a:cubicBezTo>
                    <a:pt x="17767" y="12644"/>
                    <a:pt x="17880" y="12606"/>
                    <a:pt x="17970" y="1263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07" name="pasted-image.png" descr="pasted-image.png"/>
            <p:cNvPicPr>
              <a:picLocks noChangeAspect="1"/>
            </p:cNvPicPr>
            <p:nvPr/>
          </p:nvPicPr>
          <p:blipFill>
            <a:blip r:embed="rId4"/>
            <a:srcRect t="3497" r="637" b="6420"/>
            <a:stretch>
              <a:fillRect/>
            </a:stretch>
          </p:blipFill>
          <p:spPr>
            <a:xfrm>
              <a:off x="5220327" y="3884263"/>
              <a:ext cx="5440595" cy="989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9" h="21600" extrusionOk="0">
                  <a:moveTo>
                    <a:pt x="1904" y="0"/>
                  </a:moveTo>
                  <a:lnTo>
                    <a:pt x="1904" y="10796"/>
                  </a:lnTo>
                  <a:lnTo>
                    <a:pt x="1904" y="21600"/>
                  </a:lnTo>
                  <a:lnTo>
                    <a:pt x="2220" y="20578"/>
                  </a:lnTo>
                  <a:lnTo>
                    <a:pt x="2537" y="19564"/>
                  </a:lnTo>
                  <a:lnTo>
                    <a:pt x="2537" y="16679"/>
                  </a:lnTo>
                  <a:cubicBezTo>
                    <a:pt x="2537" y="14968"/>
                    <a:pt x="2554" y="13736"/>
                    <a:pt x="2578" y="13655"/>
                  </a:cubicBezTo>
                  <a:cubicBezTo>
                    <a:pt x="2600" y="13580"/>
                    <a:pt x="2716" y="13824"/>
                    <a:pt x="2836" y="14201"/>
                  </a:cubicBezTo>
                  <a:lnTo>
                    <a:pt x="3053" y="14885"/>
                  </a:lnTo>
                  <a:lnTo>
                    <a:pt x="3053" y="12849"/>
                  </a:lnTo>
                  <a:lnTo>
                    <a:pt x="3053" y="10804"/>
                  </a:lnTo>
                  <a:lnTo>
                    <a:pt x="2795" y="9990"/>
                  </a:lnTo>
                  <a:lnTo>
                    <a:pt x="2537" y="9175"/>
                  </a:lnTo>
                  <a:lnTo>
                    <a:pt x="2537" y="8110"/>
                  </a:lnTo>
                  <a:cubicBezTo>
                    <a:pt x="2537" y="7520"/>
                    <a:pt x="2553" y="6983"/>
                    <a:pt x="2570" y="6923"/>
                  </a:cubicBezTo>
                  <a:cubicBezTo>
                    <a:pt x="2588" y="6863"/>
                    <a:pt x="2770" y="7360"/>
                    <a:pt x="2976" y="8023"/>
                  </a:cubicBezTo>
                  <a:cubicBezTo>
                    <a:pt x="3182" y="8686"/>
                    <a:pt x="3400" y="9368"/>
                    <a:pt x="3460" y="9539"/>
                  </a:cubicBezTo>
                  <a:lnTo>
                    <a:pt x="3568" y="9851"/>
                  </a:lnTo>
                  <a:lnTo>
                    <a:pt x="3568" y="7503"/>
                  </a:lnTo>
                  <a:lnTo>
                    <a:pt x="3568" y="5155"/>
                  </a:lnTo>
                  <a:lnTo>
                    <a:pt x="3006" y="3414"/>
                  </a:lnTo>
                  <a:cubicBezTo>
                    <a:pt x="2696" y="2456"/>
                    <a:pt x="2321" y="1291"/>
                    <a:pt x="2172" y="832"/>
                  </a:cubicBezTo>
                  <a:lnTo>
                    <a:pt x="1904" y="0"/>
                  </a:lnTo>
                  <a:close/>
                  <a:moveTo>
                    <a:pt x="1685" y="43"/>
                  </a:moveTo>
                  <a:lnTo>
                    <a:pt x="843" y="2669"/>
                  </a:lnTo>
                  <a:lnTo>
                    <a:pt x="0" y="5285"/>
                  </a:lnTo>
                  <a:lnTo>
                    <a:pt x="0" y="7564"/>
                  </a:lnTo>
                  <a:cubicBezTo>
                    <a:pt x="0" y="8817"/>
                    <a:pt x="14" y="9843"/>
                    <a:pt x="30" y="9843"/>
                  </a:cubicBezTo>
                  <a:cubicBezTo>
                    <a:pt x="46" y="9842"/>
                    <a:pt x="272" y="9166"/>
                    <a:pt x="533" y="8335"/>
                  </a:cubicBezTo>
                  <a:cubicBezTo>
                    <a:pt x="794" y="7504"/>
                    <a:pt x="1022" y="6873"/>
                    <a:pt x="1039" y="6931"/>
                  </a:cubicBezTo>
                  <a:cubicBezTo>
                    <a:pt x="1056" y="6990"/>
                    <a:pt x="1070" y="9859"/>
                    <a:pt x="1070" y="13317"/>
                  </a:cubicBezTo>
                  <a:lnTo>
                    <a:pt x="1070" y="19607"/>
                  </a:lnTo>
                  <a:lnTo>
                    <a:pt x="1377" y="20560"/>
                  </a:lnTo>
                  <a:lnTo>
                    <a:pt x="1685" y="21513"/>
                  </a:lnTo>
                  <a:lnTo>
                    <a:pt x="1696" y="16237"/>
                  </a:lnTo>
                  <a:cubicBezTo>
                    <a:pt x="1702" y="13335"/>
                    <a:pt x="1702" y="8505"/>
                    <a:pt x="1696" y="5502"/>
                  </a:cubicBezTo>
                  <a:lnTo>
                    <a:pt x="1685" y="43"/>
                  </a:lnTo>
                  <a:close/>
                  <a:moveTo>
                    <a:pt x="4758" y="4826"/>
                  </a:moveTo>
                  <a:lnTo>
                    <a:pt x="4758" y="5692"/>
                  </a:lnTo>
                  <a:lnTo>
                    <a:pt x="4758" y="6559"/>
                  </a:lnTo>
                  <a:lnTo>
                    <a:pt x="5125" y="6619"/>
                  </a:lnTo>
                  <a:lnTo>
                    <a:pt x="5491" y="6680"/>
                  </a:lnTo>
                  <a:lnTo>
                    <a:pt x="5502" y="12407"/>
                  </a:lnTo>
                  <a:lnTo>
                    <a:pt x="5513" y="18126"/>
                  </a:lnTo>
                  <a:lnTo>
                    <a:pt x="5709" y="18126"/>
                  </a:lnTo>
                  <a:lnTo>
                    <a:pt x="5906" y="18126"/>
                  </a:lnTo>
                  <a:lnTo>
                    <a:pt x="5917" y="12407"/>
                  </a:lnTo>
                  <a:lnTo>
                    <a:pt x="5928" y="6680"/>
                  </a:lnTo>
                  <a:lnTo>
                    <a:pt x="6294" y="6619"/>
                  </a:lnTo>
                  <a:lnTo>
                    <a:pt x="6660" y="6559"/>
                  </a:lnTo>
                  <a:lnTo>
                    <a:pt x="6660" y="5692"/>
                  </a:lnTo>
                  <a:lnTo>
                    <a:pt x="6660" y="4826"/>
                  </a:lnTo>
                  <a:lnTo>
                    <a:pt x="5709" y="4826"/>
                  </a:lnTo>
                  <a:lnTo>
                    <a:pt x="4758" y="4826"/>
                  </a:lnTo>
                  <a:close/>
                  <a:moveTo>
                    <a:pt x="14867" y="4826"/>
                  </a:moveTo>
                  <a:lnTo>
                    <a:pt x="14867" y="11480"/>
                  </a:lnTo>
                  <a:lnTo>
                    <a:pt x="14867" y="18126"/>
                  </a:lnTo>
                  <a:lnTo>
                    <a:pt x="15066" y="18126"/>
                  </a:lnTo>
                  <a:lnTo>
                    <a:pt x="15262" y="18126"/>
                  </a:lnTo>
                  <a:lnTo>
                    <a:pt x="15273" y="15344"/>
                  </a:lnTo>
                  <a:lnTo>
                    <a:pt x="15284" y="12563"/>
                  </a:lnTo>
                  <a:lnTo>
                    <a:pt x="15770" y="12503"/>
                  </a:lnTo>
                  <a:lnTo>
                    <a:pt x="16256" y="12442"/>
                  </a:lnTo>
                  <a:lnTo>
                    <a:pt x="16256" y="11584"/>
                  </a:lnTo>
                  <a:lnTo>
                    <a:pt x="16256" y="10726"/>
                  </a:lnTo>
                  <a:lnTo>
                    <a:pt x="15770" y="10666"/>
                  </a:lnTo>
                  <a:lnTo>
                    <a:pt x="15284" y="10605"/>
                  </a:lnTo>
                  <a:lnTo>
                    <a:pt x="15284" y="8647"/>
                  </a:lnTo>
                  <a:lnTo>
                    <a:pt x="15284" y="6680"/>
                  </a:lnTo>
                  <a:lnTo>
                    <a:pt x="15848" y="6619"/>
                  </a:lnTo>
                  <a:lnTo>
                    <a:pt x="16414" y="6559"/>
                  </a:lnTo>
                  <a:lnTo>
                    <a:pt x="16414" y="5692"/>
                  </a:lnTo>
                  <a:lnTo>
                    <a:pt x="16414" y="4826"/>
                  </a:lnTo>
                  <a:lnTo>
                    <a:pt x="15641" y="4826"/>
                  </a:lnTo>
                  <a:lnTo>
                    <a:pt x="14867" y="4826"/>
                  </a:lnTo>
                  <a:close/>
                  <a:moveTo>
                    <a:pt x="16691" y="4826"/>
                  </a:moveTo>
                  <a:lnTo>
                    <a:pt x="16691" y="11480"/>
                  </a:lnTo>
                  <a:lnTo>
                    <a:pt x="16691" y="18126"/>
                  </a:lnTo>
                  <a:lnTo>
                    <a:pt x="16891" y="18126"/>
                  </a:lnTo>
                  <a:lnTo>
                    <a:pt x="17089" y="18126"/>
                  </a:lnTo>
                  <a:lnTo>
                    <a:pt x="17089" y="11480"/>
                  </a:lnTo>
                  <a:lnTo>
                    <a:pt x="17089" y="4826"/>
                  </a:lnTo>
                  <a:lnTo>
                    <a:pt x="16891" y="4826"/>
                  </a:lnTo>
                  <a:lnTo>
                    <a:pt x="16691" y="4826"/>
                  </a:lnTo>
                  <a:close/>
                  <a:moveTo>
                    <a:pt x="14550" y="8040"/>
                  </a:moveTo>
                  <a:lnTo>
                    <a:pt x="14371" y="8153"/>
                  </a:lnTo>
                  <a:cubicBezTo>
                    <a:pt x="14272" y="8214"/>
                    <a:pt x="14157" y="8437"/>
                    <a:pt x="14115" y="8647"/>
                  </a:cubicBezTo>
                  <a:cubicBezTo>
                    <a:pt x="14044" y="8997"/>
                    <a:pt x="14035" y="8999"/>
                    <a:pt x="14012" y="8673"/>
                  </a:cubicBezTo>
                  <a:cubicBezTo>
                    <a:pt x="13995" y="8418"/>
                    <a:pt x="13937" y="8318"/>
                    <a:pt x="13813" y="8318"/>
                  </a:cubicBezTo>
                  <a:lnTo>
                    <a:pt x="13638" y="8318"/>
                  </a:lnTo>
                  <a:lnTo>
                    <a:pt x="13638" y="13222"/>
                  </a:lnTo>
                  <a:lnTo>
                    <a:pt x="13638" y="18126"/>
                  </a:lnTo>
                  <a:lnTo>
                    <a:pt x="13817" y="18126"/>
                  </a:lnTo>
                  <a:lnTo>
                    <a:pt x="13995" y="18126"/>
                  </a:lnTo>
                  <a:lnTo>
                    <a:pt x="13995" y="14755"/>
                  </a:lnTo>
                  <a:cubicBezTo>
                    <a:pt x="13995" y="11564"/>
                    <a:pt x="14000" y="11361"/>
                    <a:pt x="14086" y="10813"/>
                  </a:cubicBezTo>
                  <a:cubicBezTo>
                    <a:pt x="14153" y="10389"/>
                    <a:pt x="14227" y="10205"/>
                    <a:pt x="14364" y="10120"/>
                  </a:cubicBezTo>
                  <a:lnTo>
                    <a:pt x="14550" y="10007"/>
                  </a:lnTo>
                  <a:lnTo>
                    <a:pt x="14550" y="9019"/>
                  </a:lnTo>
                  <a:lnTo>
                    <a:pt x="14550" y="8040"/>
                  </a:lnTo>
                  <a:close/>
                  <a:moveTo>
                    <a:pt x="8246" y="8049"/>
                  </a:moveTo>
                  <a:lnTo>
                    <a:pt x="8246" y="12979"/>
                  </a:lnTo>
                  <a:lnTo>
                    <a:pt x="8246" y="17909"/>
                  </a:lnTo>
                  <a:lnTo>
                    <a:pt x="8426" y="17909"/>
                  </a:lnTo>
                  <a:lnTo>
                    <a:pt x="8603" y="17909"/>
                  </a:lnTo>
                  <a:lnTo>
                    <a:pt x="8603" y="14443"/>
                  </a:lnTo>
                  <a:lnTo>
                    <a:pt x="8603" y="10969"/>
                  </a:lnTo>
                  <a:lnTo>
                    <a:pt x="8726" y="10406"/>
                  </a:lnTo>
                  <a:cubicBezTo>
                    <a:pt x="8880" y="9693"/>
                    <a:pt x="9121" y="9631"/>
                    <a:pt x="9238" y="10276"/>
                  </a:cubicBezTo>
                  <a:cubicBezTo>
                    <a:pt x="9311" y="10678"/>
                    <a:pt x="9317" y="11002"/>
                    <a:pt x="9317" y="14417"/>
                  </a:cubicBezTo>
                  <a:lnTo>
                    <a:pt x="9317" y="18126"/>
                  </a:lnTo>
                  <a:lnTo>
                    <a:pt x="9515" y="18126"/>
                  </a:lnTo>
                  <a:lnTo>
                    <a:pt x="9713" y="18126"/>
                  </a:lnTo>
                  <a:lnTo>
                    <a:pt x="9713" y="14478"/>
                  </a:lnTo>
                  <a:cubicBezTo>
                    <a:pt x="9713" y="10449"/>
                    <a:pt x="9684" y="9518"/>
                    <a:pt x="9532" y="8734"/>
                  </a:cubicBezTo>
                  <a:cubicBezTo>
                    <a:pt x="9445" y="8280"/>
                    <a:pt x="9390" y="8205"/>
                    <a:pt x="9158" y="8205"/>
                  </a:cubicBezTo>
                  <a:cubicBezTo>
                    <a:pt x="8936" y="8205"/>
                    <a:pt x="8864" y="8300"/>
                    <a:pt x="8762" y="8716"/>
                  </a:cubicBezTo>
                  <a:cubicBezTo>
                    <a:pt x="8637" y="9224"/>
                    <a:pt x="8637" y="9221"/>
                    <a:pt x="8616" y="8768"/>
                  </a:cubicBezTo>
                  <a:cubicBezTo>
                    <a:pt x="8603" y="8489"/>
                    <a:pt x="8563" y="8320"/>
                    <a:pt x="8511" y="8318"/>
                  </a:cubicBezTo>
                  <a:cubicBezTo>
                    <a:pt x="8464" y="8316"/>
                    <a:pt x="8385" y="8251"/>
                    <a:pt x="8336" y="8179"/>
                  </a:cubicBezTo>
                  <a:lnTo>
                    <a:pt x="8246" y="8049"/>
                  </a:lnTo>
                  <a:close/>
                  <a:moveTo>
                    <a:pt x="12470" y="8092"/>
                  </a:moveTo>
                  <a:cubicBezTo>
                    <a:pt x="12362" y="8114"/>
                    <a:pt x="12255" y="8249"/>
                    <a:pt x="12153" y="8508"/>
                  </a:cubicBezTo>
                  <a:cubicBezTo>
                    <a:pt x="11836" y="9312"/>
                    <a:pt x="11686" y="10813"/>
                    <a:pt x="11683" y="13222"/>
                  </a:cubicBezTo>
                  <a:cubicBezTo>
                    <a:pt x="11679" y="15823"/>
                    <a:pt x="11893" y="17591"/>
                    <a:pt x="12274" y="18108"/>
                  </a:cubicBezTo>
                  <a:cubicBezTo>
                    <a:pt x="12710" y="18701"/>
                    <a:pt x="13101" y="17663"/>
                    <a:pt x="13274" y="15448"/>
                  </a:cubicBezTo>
                  <a:cubicBezTo>
                    <a:pt x="13348" y="14493"/>
                    <a:pt x="13332" y="11633"/>
                    <a:pt x="13247" y="10596"/>
                  </a:cubicBezTo>
                  <a:cubicBezTo>
                    <a:pt x="13113" y="8982"/>
                    <a:pt x="12794" y="8029"/>
                    <a:pt x="12470" y="8092"/>
                  </a:cubicBezTo>
                  <a:close/>
                  <a:moveTo>
                    <a:pt x="7165" y="8101"/>
                  </a:moveTo>
                  <a:cubicBezTo>
                    <a:pt x="6899" y="8101"/>
                    <a:pt x="6759" y="8366"/>
                    <a:pt x="6608" y="9149"/>
                  </a:cubicBezTo>
                  <a:cubicBezTo>
                    <a:pt x="6460" y="9920"/>
                    <a:pt x="6390" y="10688"/>
                    <a:pt x="6343" y="12069"/>
                  </a:cubicBezTo>
                  <a:cubicBezTo>
                    <a:pt x="6261" y="14452"/>
                    <a:pt x="6430" y="16795"/>
                    <a:pt x="6747" y="17658"/>
                  </a:cubicBezTo>
                  <a:cubicBezTo>
                    <a:pt x="6989" y="18318"/>
                    <a:pt x="7380" y="18300"/>
                    <a:pt x="7613" y="17623"/>
                  </a:cubicBezTo>
                  <a:cubicBezTo>
                    <a:pt x="7855" y="16918"/>
                    <a:pt x="7890" y="16537"/>
                    <a:pt x="7773" y="15856"/>
                  </a:cubicBezTo>
                  <a:lnTo>
                    <a:pt x="7681" y="15310"/>
                  </a:lnTo>
                  <a:lnTo>
                    <a:pt x="7567" y="15830"/>
                  </a:lnTo>
                  <a:cubicBezTo>
                    <a:pt x="7351" y="16830"/>
                    <a:pt x="7066" y="16800"/>
                    <a:pt x="6887" y="15769"/>
                  </a:cubicBezTo>
                  <a:cubicBezTo>
                    <a:pt x="6777" y="15135"/>
                    <a:pt x="6691" y="14111"/>
                    <a:pt x="6730" y="13897"/>
                  </a:cubicBezTo>
                  <a:cubicBezTo>
                    <a:pt x="6743" y="13825"/>
                    <a:pt x="7010" y="13768"/>
                    <a:pt x="7322" y="13768"/>
                  </a:cubicBezTo>
                  <a:lnTo>
                    <a:pt x="7890" y="13768"/>
                  </a:lnTo>
                  <a:lnTo>
                    <a:pt x="7890" y="12555"/>
                  </a:lnTo>
                  <a:cubicBezTo>
                    <a:pt x="7890" y="9790"/>
                    <a:pt x="7615" y="8101"/>
                    <a:pt x="7165" y="8101"/>
                  </a:cubicBezTo>
                  <a:close/>
                  <a:moveTo>
                    <a:pt x="10716" y="8118"/>
                  </a:moveTo>
                  <a:cubicBezTo>
                    <a:pt x="10461" y="8105"/>
                    <a:pt x="10208" y="8595"/>
                    <a:pt x="10100" y="9600"/>
                  </a:cubicBezTo>
                  <a:cubicBezTo>
                    <a:pt x="10016" y="10380"/>
                    <a:pt x="10010" y="11764"/>
                    <a:pt x="10089" y="12381"/>
                  </a:cubicBezTo>
                  <a:cubicBezTo>
                    <a:pt x="10159" y="12932"/>
                    <a:pt x="10434" y="13676"/>
                    <a:pt x="10648" y="13889"/>
                  </a:cubicBezTo>
                  <a:cubicBezTo>
                    <a:pt x="11007" y="14246"/>
                    <a:pt x="11141" y="15128"/>
                    <a:pt x="10980" y="16072"/>
                  </a:cubicBezTo>
                  <a:cubicBezTo>
                    <a:pt x="10851" y="16827"/>
                    <a:pt x="10544" y="16823"/>
                    <a:pt x="10406" y="16064"/>
                  </a:cubicBezTo>
                  <a:cubicBezTo>
                    <a:pt x="10353" y="15769"/>
                    <a:pt x="10309" y="15426"/>
                    <a:pt x="10309" y="15301"/>
                  </a:cubicBezTo>
                  <a:cubicBezTo>
                    <a:pt x="10309" y="15176"/>
                    <a:pt x="10228" y="15076"/>
                    <a:pt x="10130" y="15076"/>
                  </a:cubicBezTo>
                  <a:cubicBezTo>
                    <a:pt x="9986" y="15076"/>
                    <a:pt x="9952" y="15150"/>
                    <a:pt x="9952" y="15457"/>
                  </a:cubicBezTo>
                  <a:cubicBezTo>
                    <a:pt x="9952" y="16191"/>
                    <a:pt x="10110" y="17281"/>
                    <a:pt x="10279" y="17701"/>
                  </a:cubicBezTo>
                  <a:cubicBezTo>
                    <a:pt x="10504" y="18262"/>
                    <a:pt x="10906" y="18259"/>
                    <a:pt x="11129" y="17701"/>
                  </a:cubicBezTo>
                  <a:cubicBezTo>
                    <a:pt x="11312" y="17245"/>
                    <a:pt x="11419" y="16358"/>
                    <a:pt x="11419" y="15310"/>
                  </a:cubicBezTo>
                  <a:cubicBezTo>
                    <a:pt x="11419" y="13792"/>
                    <a:pt x="11249" y="13004"/>
                    <a:pt x="10784" y="12347"/>
                  </a:cubicBezTo>
                  <a:cubicBezTo>
                    <a:pt x="10492" y="11935"/>
                    <a:pt x="10387" y="11530"/>
                    <a:pt x="10387" y="10804"/>
                  </a:cubicBezTo>
                  <a:cubicBezTo>
                    <a:pt x="10387" y="9686"/>
                    <a:pt x="10757" y="9208"/>
                    <a:pt x="10930" y="10103"/>
                  </a:cubicBezTo>
                  <a:cubicBezTo>
                    <a:pt x="10980" y="10363"/>
                    <a:pt x="11022" y="10706"/>
                    <a:pt x="11022" y="10865"/>
                  </a:cubicBezTo>
                  <a:cubicBezTo>
                    <a:pt x="11022" y="11066"/>
                    <a:pt x="11082" y="11151"/>
                    <a:pt x="11221" y="11151"/>
                  </a:cubicBezTo>
                  <a:cubicBezTo>
                    <a:pt x="11450" y="11151"/>
                    <a:pt x="11472" y="10873"/>
                    <a:pt x="11338" y="9669"/>
                  </a:cubicBezTo>
                  <a:cubicBezTo>
                    <a:pt x="11226" y="8652"/>
                    <a:pt x="10970" y="8132"/>
                    <a:pt x="10716" y="8118"/>
                  </a:cubicBezTo>
                  <a:close/>
                  <a:moveTo>
                    <a:pt x="18235" y="8136"/>
                  </a:moveTo>
                  <a:cubicBezTo>
                    <a:pt x="18053" y="8131"/>
                    <a:pt x="17868" y="8421"/>
                    <a:pt x="17708" y="9037"/>
                  </a:cubicBezTo>
                  <a:cubicBezTo>
                    <a:pt x="17458" y="10003"/>
                    <a:pt x="17334" y="12894"/>
                    <a:pt x="17447" y="15136"/>
                  </a:cubicBezTo>
                  <a:cubicBezTo>
                    <a:pt x="17518" y="16537"/>
                    <a:pt x="17754" y="17773"/>
                    <a:pt x="18021" y="18152"/>
                  </a:cubicBezTo>
                  <a:cubicBezTo>
                    <a:pt x="18200" y="18405"/>
                    <a:pt x="18475" y="18181"/>
                    <a:pt x="18673" y="17623"/>
                  </a:cubicBezTo>
                  <a:cubicBezTo>
                    <a:pt x="18935" y="16886"/>
                    <a:pt x="19050" y="15540"/>
                    <a:pt x="19050" y="13230"/>
                  </a:cubicBezTo>
                  <a:cubicBezTo>
                    <a:pt x="19050" y="11835"/>
                    <a:pt x="19032" y="11269"/>
                    <a:pt x="18958" y="10440"/>
                  </a:cubicBezTo>
                  <a:cubicBezTo>
                    <a:pt x="18826" y="8966"/>
                    <a:pt x="18537" y="8144"/>
                    <a:pt x="18235" y="8136"/>
                  </a:cubicBezTo>
                  <a:close/>
                  <a:moveTo>
                    <a:pt x="20240" y="8300"/>
                  </a:moveTo>
                  <a:lnTo>
                    <a:pt x="20083" y="11264"/>
                  </a:lnTo>
                  <a:cubicBezTo>
                    <a:pt x="19997" y="12896"/>
                    <a:pt x="19912" y="14276"/>
                    <a:pt x="19896" y="14331"/>
                  </a:cubicBezTo>
                  <a:cubicBezTo>
                    <a:pt x="19846" y="14502"/>
                    <a:pt x="19796" y="13731"/>
                    <a:pt x="19681" y="10986"/>
                  </a:cubicBezTo>
                  <a:lnTo>
                    <a:pt x="19568" y="8318"/>
                  </a:lnTo>
                  <a:lnTo>
                    <a:pt x="19374" y="8318"/>
                  </a:lnTo>
                  <a:cubicBezTo>
                    <a:pt x="19236" y="8318"/>
                    <a:pt x="19186" y="8392"/>
                    <a:pt x="19198" y="8586"/>
                  </a:cubicBezTo>
                  <a:cubicBezTo>
                    <a:pt x="19208" y="8736"/>
                    <a:pt x="19321" y="10954"/>
                    <a:pt x="19448" y="13508"/>
                  </a:cubicBezTo>
                  <a:lnTo>
                    <a:pt x="19679" y="18143"/>
                  </a:lnTo>
                  <a:lnTo>
                    <a:pt x="19838" y="18082"/>
                  </a:lnTo>
                  <a:lnTo>
                    <a:pt x="19998" y="18013"/>
                  </a:lnTo>
                  <a:lnTo>
                    <a:pt x="20179" y="14877"/>
                  </a:lnTo>
                  <a:cubicBezTo>
                    <a:pt x="20279" y="13150"/>
                    <a:pt x="20376" y="11746"/>
                    <a:pt x="20396" y="11757"/>
                  </a:cubicBezTo>
                  <a:cubicBezTo>
                    <a:pt x="20429" y="11775"/>
                    <a:pt x="20494" y="12823"/>
                    <a:pt x="20720" y="16991"/>
                  </a:cubicBezTo>
                  <a:lnTo>
                    <a:pt x="20783" y="18152"/>
                  </a:lnTo>
                  <a:lnTo>
                    <a:pt x="20945" y="18082"/>
                  </a:lnTo>
                  <a:lnTo>
                    <a:pt x="21108" y="18013"/>
                  </a:lnTo>
                  <a:lnTo>
                    <a:pt x="21317" y="13768"/>
                  </a:lnTo>
                  <a:cubicBezTo>
                    <a:pt x="21561" y="8821"/>
                    <a:pt x="21600" y="8316"/>
                    <a:pt x="21493" y="8300"/>
                  </a:cubicBezTo>
                  <a:cubicBezTo>
                    <a:pt x="21469" y="8297"/>
                    <a:pt x="21437" y="8318"/>
                    <a:pt x="21397" y="8318"/>
                  </a:cubicBezTo>
                  <a:lnTo>
                    <a:pt x="21218" y="8318"/>
                  </a:lnTo>
                  <a:lnTo>
                    <a:pt x="21086" y="11402"/>
                  </a:lnTo>
                  <a:cubicBezTo>
                    <a:pt x="21013" y="13099"/>
                    <a:pt x="20937" y="14479"/>
                    <a:pt x="20915" y="14469"/>
                  </a:cubicBezTo>
                  <a:cubicBezTo>
                    <a:pt x="20893" y="14460"/>
                    <a:pt x="20802" y="13094"/>
                    <a:pt x="20714" y="11437"/>
                  </a:cubicBezTo>
                  <a:lnTo>
                    <a:pt x="20553" y="8422"/>
                  </a:lnTo>
                  <a:lnTo>
                    <a:pt x="20396" y="8361"/>
                  </a:lnTo>
                  <a:lnTo>
                    <a:pt x="20240" y="8300"/>
                  </a:lnTo>
                  <a:close/>
                  <a:moveTo>
                    <a:pt x="7118" y="9739"/>
                  </a:moveTo>
                  <a:cubicBezTo>
                    <a:pt x="7303" y="9713"/>
                    <a:pt x="7490" y="10410"/>
                    <a:pt x="7504" y="11489"/>
                  </a:cubicBezTo>
                  <a:lnTo>
                    <a:pt x="7514" y="12130"/>
                  </a:lnTo>
                  <a:lnTo>
                    <a:pt x="7135" y="12191"/>
                  </a:lnTo>
                  <a:cubicBezTo>
                    <a:pt x="6927" y="12225"/>
                    <a:pt x="6745" y="12195"/>
                    <a:pt x="6731" y="12121"/>
                  </a:cubicBezTo>
                  <a:cubicBezTo>
                    <a:pt x="6689" y="11892"/>
                    <a:pt x="6779" y="10797"/>
                    <a:pt x="6884" y="10258"/>
                  </a:cubicBezTo>
                  <a:cubicBezTo>
                    <a:pt x="6950" y="9914"/>
                    <a:pt x="7034" y="9750"/>
                    <a:pt x="7118" y="9739"/>
                  </a:cubicBezTo>
                  <a:close/>
                  <a:moveTo>
                    <a:pt x="12488" y="9782"/>
                  </a:moveTo>
                  <a:cubicBezTo>
                    <a:pt x="12558" y="9778"/>
                    <a:pt x="12632" y="9876"/>
                    <a:pt x="12706" y="10094"/>
                  </a:cubicBezTo>
                  <a:cubicBezTo>
                    <a:pt x="12974" y="10885"/>
                    <a:pt x="13032" y="14535"/>
                    <a:pt x="12797" y="15812"/>
                  </a:cubicBezTo>
                  <a:cubicBezTo>
                    <a:pt x="12415" y="17890"/>
                    <a:pt x="11961" y="15737"/>
                    <a:pt x="12055" y="12286"/>
                  </a:cubicBezTo>
                  <a:cubicBezTo>
                    <a:pt x="12097" y="10744"/>
                    <a:pt x="12276" y="9794"/>
                    <a:pt x="12488" y="9782"/>
                  </a:cubicBezTo>
                  <a:close/>
                  <a:moveTo>
                    <a:pt x="18214" y="9843"/>
                  </a:moveTo>
                  <a:cubicBezTo>
                    <a:pt x="18519" y="9843"/>
                    <a:pt x="18675" y="10983"/>
                    <a:pt x="18675" y="13222"/>
                  </a:cubicBezTo>
                  <a:cubicBezTo>
                    <a:pt x="18675" y="14646"/>
                    <a:pt x="18601" y="15749"/>
                    <a:pt x="18472" y="16245"/>
                  </a:cubicBezTo>
                  <a:cubicBezTo>
                    <a:pt x="18355" y="16696"/>
                    <a:pt x="18123" y="16705"/>
                    <a:pt x="18008" y="16263"/>
                  </a:cubicBezTo>
                  <a:cubicBezTo>
                    <a:pt x="17839" y="15611"/>
                    <a:pt x="17776" y="14399"/>
                    <a:pt x="17794" y="12191"/>
                  </a:cubicBezTo>
                  <a:cubicBezTo>
                    <a:pt x="17799" y="11632"/>
                    <a:pt x="17840" y="11145"/>
                    <a:pt x="17925" y="10614"/>
                  </a:cubicBezTo>
                  <a:cubicBezTo>
                    <a:pt x="18029" y="9963"/>
                    <a:pt x="18074" y="9843"/>
                    <a:pt x="18214" y="984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grpSp>
        <p:nvGrpSpPr>
          <p:cNvPr id="313" name="Groepeer"/>
          <p:cNvGrpSpPr/>
          <p:nvPr/>
        </p:nvGrpSpPr>
        <p:grpSpPr>
          <a:xfrm>
            <a:off x="11344540" y="197834"/>
            <a:ext cx="12460751" cy="7646712"/>
            <a:chOff x="-178642" y="-18356"/>
            <a:chExt cx="12460749" cy="7646710"/>
          </a:xfrm>
        </p:grpSpPr>
        <p:sp>
          <p:nvSpPr>
            <p:cNvPr id="309" name="Vorm"/>
            <p:cNvSpPr/>
            <p:nvPr/>
          </p:nvSpPr>
          <p:spPr>
            <a:xfrm>
              <a:off x="-178643" y="-18357"/>
              <a:ext cx="12460750" cy="7646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7" h="20554" extrusionOk="0">
                  <a:moveTo>
                    <a:pt x="3586" y="17410"/>
                  </a:moveTo>
                  <a:cubicBezTo>
                    <a:pt x="3619" y="18686"/>
                    <a:pt x="4448" y="19418"/>
                    <a:pt x="5309" y="19436"/>
                  </a:cubicBezTo>
                  <a:cubicBezTo>
                    <a:pt x="6292" y="19456"/>
                    <a:pt x="7232" y="18750"/>
                    <a:pt x="8215" y="18806"/>
                  </a:cubicBezTo>
                  <a:cubicBezTo>
                    <a:pt x="9149" y="18859"/>
                    <a:pt x="9998" y="19584"/>
                    <a:pt x="10887" y="20035"/>
                  </a:cubicBezTo>
                  <a:cubicBezTo>
                    <a:pt x="12233" y="20719"/>
                    <a:pt x="13686" y="20772"/>
                    <a:pt x="14994" y="19923"/>
                  </a:cubicBezTo>
                  <a:cubicBezTo>
                    <a:pt x="15987" y="19278"/>
                    <a:pt x="16818" y="18151"/>
                    <a:pt x="17723" y="17237"/>
                  </a:cubicBezTo>
                  <a:cubicBezTo>
                    <a:pt x="18432" y="16521"/>
                    <a:pt x="19202" y="15920"/>
                    <a:pt x="19758" y="14910"/>
                  </a:cubicBezTo>
                  <a:cubicBezTo>
                    <a:pt x="20994" y="12669"/>
                    <a:pt x="20825" y="9438"/>
                    <a:pt x="20763" y="6439"/>
                  </a:cubicBezTo>
                  <a:cubicBezTo>
                    <a:pt x="20732" y="4936"/>
                    <a:pt x="20707" y="3329"/>
                    <a:pt x="20050" y="2263"/>
                  </a:cubicBezTo>
                  <a:cubicBezTo>
                    <a:pt x="19138" y="783"/>
                    <a:pt x="17706" y="1275"/>
                    <a:pt x="16426" y="1147"/>
                  </a:cubicBezTo>
                  <a:cubicBezTo>
                    <a:pt x="15393" y="1044"/>
                    <a:pt x="14303" y="592"/>
                    <a:pt x="13271" y="586"/>
                  </a:cubicBezTo>
                  <a:cubicBezTo>
                    <a:pt x="11988" y="579"/>
                    <a:pt x="10662" y="1482"/>
                    <a:pt x="9517" y="937"/>
                  </a:cubicBezTo>
                  <a:cubicBezTo>
                    <a:pt x="8439" y="424"/>
                    <a:pt x="7430" y="-828"/>
                    <a:pt x="6543" y="831"/>
                  </a:cubicBezTo>
                  <a:cubicBezTo>
                    <a:pt x="6030" y="1792"/>
                    <a:pt x="6402" y="3225"/>
                    <a:pt x="6125" y="4367"/>
                  </a:cubicBezTo>
                  <a:cubicBezTo>
                    <a:pt x="5350" y="7555"/>
                    <a:pt x="2633" y="5220"/>
                    <a:pt x="1087" y="6670"/>
                  </a:cubicBezTo>
                  <a:cubicBezTo>
                    <a:pt x="-606" y="8257"/>
                    <a:pt x="-205" y="12126"/>
                    <a:pt x="1488" y="12549"/>
                  </a:cubicBezTo>
                  <a:cubicBezTo>
                    <a:pt x="2654" y="12841"/>
                    <a:pt x="4230" y="10628"/>
                    <a:pt x="4859" y="12698"/>
                  </a:cubicBezTo>
                  <a:cubicBezTo>
                    <a:pt x="5431" y="14582"/>
                    <a:pt x="3541" y="15642"/>
                    <a:pt x="3586" y="1741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pic>
          <p:nvPicPr>
            <p:cNvPr id="310" name="pasted-image.png" descr="pasted-image.png"/>
            <p:cNvPicPr>
              <a:picLocks noChangeAspect="1"/>
            </p:cNvPicPr>
            <p:nvPr/>
          </p:nvPicPr>
          <p:blipFill>
            <a:blip r:embed="rId5"/>
            <a:srcRect l="2366" t="15127" r="1729" b="8200"/>
            <a:stretch>
              <a:fillRect/>
            </a:stretch>
          </p:blipFill>
          <p:spPr>
            <a:xfrm>
              <a:off x="5495707" y="893557"/>
              <a:ext cx="5066798" cy="1460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9" h="21586" extrusionOk="0">
                  <a:moveTo>
                    <a:pt x="19816" y="1"/>
                  </a:moveTo>
                  <a:cubicBezTo>
                    <a:pt x="19725" y="-14"/>
                    <a:pt x="19658" y="77"/>
                    <a:pt x="19588" y="253"/>
                  </a:cubicBezTo>
                  <a:cubicBezTo>
                    <a:pt x="19463" y="566"/>
                    <a:pt x="19271" y="946"/>
                    <a:pt x="19161" y="1092"/>
                  </a:cubicBezTo>
                  <a:cubicBezTo>
                    <a:pt x="18324" y="2213"/>
                    <a:pt x="18370" y="1971"/>
                    <a:pt x="18370" y="5427"/>
                  </a:cubicBezTo>
                  <a:cubicBezTo>
                    <a:pt x="18370" y="8789"/>
                    <a:pt x="18426" y="9203"/>
                    <a:pt x="18702" y="7884"/>
                  </a:cubicBezTo>
                  <a:cubicBezTo>
                    <a:pt x="18849" y="7182"/>
                    <a:pt x="18886" y="7249"/>
                    <a:pt x="19079" y="8553"/>
                  </a:cubicBezTo>
                  <a:cubicBezTo>
                    <a:pt x="19197" y="9350"/>
                    <a:pt x="19398" y="10212"/>
                    <a:pt x="19526" y="10471"/>
                  </a:cubicBezTo>
                  <a:cubicBezTo>
                    <a:pt x="19842" y="11114"/>
                    <a:pt x="19798" y="11147"/>
                    <a:pt x="20648" y="9714"/>
                  </a:cubicBezTo>
                  <a:cubicBezTo>
                    <a:pt x="21230" y="8734"/>
                    <a:pt x="21408" y="8195"/>
                    <a:pt x="21408" y="7421"/>
                  </a:cubicBezTo>
                  <a:cubicBezTo>
                    <a:pt x="21408" y="6865"/>
                    <a:pt x="21347" y="6277"/>
                    <a:pt x="21270" y="6113"/>
                  </a:cubicBezTo>
                  <a:cubicBezTo>
                    <a:pt x="21175" y="5907"/>
                    <a:pt x="21178" y="5617"/>
                    <a:pt x="21280" y="5186"/>
                  </a:cubicBezTo>
                  <a:cubicBezTo>
                    <a:pt x="21600" y="3842"/>
                    <a:pt x="21369" y="2481"/>
                    <a:pt x="20579" y="1063"/>
                  </a:cubicBezTo>
                  <a:cubicBezTo>
                    <a:pt x="20183" y="351"/>
                    <a:pt x="19967" y="26"/>
                    <a:pt x="19816" y="1"/>
                  </a:cubicBezTo>
                  <a:close/>
                  <a:moveTo>
                    <a:pt x="0" y="5896"/>
                  </a:moveTo>
                  <a:lnTo>
                    <a:pt x="0" y="12125"/>
                  </a:lnTo>
                  <a:lnTo>
                    <a:pt x="0" y="18354"/>
                  </a:lnTo>
                  <a:lnTo>
                    <a:pt x="331" y="18354"/>
                  </a:lnTo>
                  <a:cubicBezTo>
                    <a:pt x="653" y="18354"/>
                    <a:pt x="661" y="18278"/>
                    <a:pt x="661" y="14923"/>
                  </a:cubicBezTo>
                  <a:cubicBezTo>
                    <a:pt x="661" y="13034"/>
                    <a:pt x="712" y="11376"/>
                    <a:pt x="775" y="11239"/>
                  </a:cubicBezTo>
                  <a:cubicBezTo>
                    <a:pt x="838" y="11103"/>
                    <a:pt x="1264" y="12651"/>
                    <a:pt x="1720" y="14677"/>
                  </a:cubicBezTo>
                  <a:cubicBezTo>
                    <a:pt x="2337" y="17418"/>
                    <a:pt x="2629" y="18354"/>
                    <a:pt x="2861" y="18354"/>
                  </a:cubicBezTo>
                  <a:lnTo>
                    <a:pt x="3171" y="18354"/>
                  </a:lnTo>
                  <a:lnTo>
                    <a:pt x="3171" y="12125"/>
                  </a:lnTo>
                  <a:lnTo>
                    <a:pt x="3171" y="5896"/>
                  </a:lnTo>
                  <a:lnTo>
                    <a:pt x="2840" y="5896"/>
                  </a:lnTo>
                  <a:cubicBezTo>
                    <a:pt x="2518" y="5896"/>
                    <a:pt x="2510" y="5972"/>
                    <a:pt x="2510" y="9327"/>
                  </a:cubicBezTo>
                  <a:cubicBezTo>
                    <a:pt x="2510" y="11216"/>
                    <a:pt x="2465" y="12861"/>
                    <a:pt x="2409" y="12981"/>
                  </a:cubicBezTo>
                  <a:cubicBezTo>
                    <a:pt x="2353" y="13102"/>
                    <a:pt x="1937" y="11559"/>
                    <a:pt x="1485" y="9550"/>
                  </a:cubicBezTo>
                  <a:cubicBezTo>
                    <a:pt x="848" y="6720"/>
                    <a:pt x="589" y="5896"/>
                    <a:pt x="332" y="5896"/>
                  </a:cubicBezTo>
                  <a:lnTo>
                    <a:pt x="0" y="5896"/>
                  </a:lnTo>
                  <a:close/>
                  <a:moveTo>
                    <a:pt x="11365" y="5896"/>
                  </a:moveTo>
                  <a:lnTo>
                    <a:pt x="11365" y="12125"/>
                  </a:lnTo>
                  <a:lnTo>
                    <a:pt x="11365" y="18354"/>
                  </a:lnTo>
                  <a:lnTo>
                    <a:pt x="11687" y="18354"/>
                  </a:lnTo>
                  <a:cubicBezTo>
                    <a:pt x="11972" y="18354"/>
                    <a:pt x="12015" y="18131"/>
                    <a:pt x="12051" y="16401"/>
                  </a:cubicBezTo>
                  <a:cubicBezTo>
                    <a:pt x="12092" y="14451"/>
                    <a:pt x="12095" y="14439"/>
                    <a:pt x="12704" y="14137"/>
                  </a:cubicBezTo>
                  <a:cubicBezTo>
                    <a:pt x="13563" y="13711"/>
                    <a:pt x="13844" y="13055"/>
                    <a:pt x="13996" y="11134"/>
                  </a:cubicBezTo>
                  <a:cubicBezTo>
                    <a:pt x="14098" y="9843"/>
                    <a:pt x="14084" y="9156"/>
                    <a:pt x="13930" y="8119"/>
                  </a:cubicBezTo>
                  <a:cubicBezTo>
                    <a:pt x="13677" y="6411"/>
                    <a:pt x="13278" y="5896"/>
                    <a:pt x="12216" y="5896"/>
                  </a:cubicBezTo>
                  <a:lnTo>
                    <a:pt x="11365" y="5896"/>
                  </a:lnTo>
                  <a:close/>
                  <a:moveTo>
                    <a:pt x="12593" y="7802"/>
                  </a:moveTo>
                  <a:cubicBezTo>
                    <a:pt x="13221" y="7863"/>
                    <a:pt x="13470" y="10298"/>
                    <a:pt x="12922" y="11638"/>
                  </a:cubicBezTo>
                  <a:cubicBezTo>
                    <a:pt x="12299" y="13161"/>
                    <a:pt x="11971" y="12363"/>
                    <a:pt x="12050" y="9515"/>
                  </a:cubicBezTo>
                  <a:cubicBezTo>
                    <a:pt x="12085" y="8209"/>
                    <a:pt x="12150" y="7951"/>
                    <a:pt x="12464" y="7826"/>
                  </a:cubicBezTo>
                  <a:cubicBezTo>
                    <a:pt x="12509" y="7808"/>
                    <a:pt x="12551" y="7798"/>
                    <a:pt x="12593" y="7802"/>
                  </a:cubicBezTo>
                  <a:close/>
                  <a:moveTo>
                    <a:pt x="14274" y="9533"/>
                  </a:moveTo>
                  <a:lnTo>
                    <a:pt x="14538" y="11638"/>
                  </a:lnTo>
                  <a:cubicBezTo>
                    <a:pt x="14682" y="12796"/>
                    <a:pt x="14920" y="14686"/>
                    <a:pt x="15064" y="15844"/>
                  </a:cubicBezTo>
                  <a:cubicBezTo>
                    <a:pt x="15327" y="17947"/>
                    <a:pt x="15327" y="17950"/>
                    <a:pt x="15061" y="19768"/>
                  </a:cubicBezTo>
                  <a:lnTo>
                    <a:pt x="14796" y="21586"/>
                  </a:lnTo>
                  <a:lnTo>
                    <a:pt x="15113" y="21586"/>
                  </a:lnTo>
                  <a:cubicBezTo>
                    <a:pt x="15287" y="21586"/>
                    <a:pt x="15485" y="21328"/>
                    <a:pt x="15553" y="21011"/>
                  </a:cubicBezTo>
                  <a:cubicBezTo>
                    <a:pt x="15685" y="20395"/>
                    <a:pt x="16915" y="10279"/>
                    <a:pt x="16915" y="9808"/>
                  </a:cubicBezTo>
                  <a:cubicBezTo>
                    <a:pt x="16915" y="9654"/>
                    <a:pt x="16760" y="9593"/>
                    <a:pt x="16569" y="9673"/>
                  </a:cubicBezTo>
                  <a:cubicBezTo>
                    <a:pt x="16296" y="9788"/>
                    <a:pt x="16177" y="10243"/>
                    <a:pt x="16007" y="11826"/>
                  </a:cubicBezTo>
                  <a:cubicBezTo>
                    <a:pt x="15889" y="12931"/>
                    <a:pt x="15737" y="13827"/>
                    <a:pt x="15668" y="13820"/>
                  </a:cubicBezTo>
                  <a:cubicBezTo>
                    <a:pt x="15600" y="13813"/>
                    <a:pt x="15444" y="12912"/>
                    <a:pt x="15321" y="11814"/>
                  </a:cubicBezTo>
                  <a:cubicBezTo>
                    <a:pt x="15133" y="10122"/>
                    <a:pt x="15036" y="9796"/>
                    <a:pt x="14687" y="9673"/>
                  </a:cubicBezTo>
                  <a:lnTo>
                    <a:pt x="14274" y="9533"/>
                  </a:lnTo>
                  <a:close/>
                  <a:moveTo>
                    <a:pt x="3832" y="9585"/>
                  </a:moveTo>
                  <a:lnTo>
                    <a:pt x="3832" y="12846"/>
                  </a:lnTo>
                  <a:cubicBezTo>
                    <a:pt x="3832" y="16439"/>
                    <a:pt x="3967" y="17742"/>
                    <a:pt x="4402" y="18348"/>
                  </a:cubicBezTo>
                  <a:cubicBezTo>
                    <a:pt x="4561" y="18569"/>
                    <a:pt x="4811" y="18619"/>
                    <a:pt x="4956" y="18460"/>
                  </a:cubicBezTo>
                  <a:cubicBezTo>
                    <a:pt x="5101" y="18300"/>
                    <a:pt x="5444" y="18221"/>
                    <a:pt x="5716" y="18278"/>
                  </a:cubicBezTo>
                  <a:lnTo>
                    <a:pt x="6211" y="18378"/>
                  </a:lnTo>
                  <a:lnTo>
                    <a:pt x="6211" y="13984"/>
                  </a:lnTo>
                  <a:lnTo>
                    <a:pt x="6211" y="9585"/>
                  </a:lnTo>
                  <a:lnTo>
                    <a:pt x="5815" y="9585"/>
                  </a:lnTo>
                  <a:lnTo>
                    <a:pt x="5417" y="9585"/>
                  </a:lnTo>
                  <a:lnTo>
                    <a:pt x="5417" y="12764"/>
                  </a:lnTo>
                  <a:cubicBezTo>
                    <a:pt x="5417" y="15023"/>
                    <a:pt x="5361" y="16104"/>
                    <a:pt x="5219" y="16512"/>
                  </a:cubicBezTo>
                  <a:cubicBezTo>
                    <a:pt x="4838" y="17618"/>
                    <a:pt x="4626" y="16273"/>
                    <a:pt x="4626" y="12764"/>
                  </a:cubicBezTo>
                  <a:lnTo>
                    <a:pt x="4626" y="9585"/>
                  </a:lnTo>
                  <a:lnTo>
                    <a:pt x="4228" y="9585"/>
                  </a:lnTo>
                  <a:lnTo>
                    <a:pt x="3832" y="9585"/>
                  </a:lnTo>
                  <a:close/>
                  <a:moveTo>
                    <a:pt x="9671" y="9662"/>
                  </a:moveTo>
                  <a:cubicBezTo>
                    <a:pt x="9456" y="9685"/>
                    <a:pt x="9240" y="9823"/>
                    <a:pt x="9132" y="10025"/>
                  </a:cubicBezTo>
                  <a:cubicBezTo>
                    <a:pt x="8970" y="10328"/>
                    <a:pt x="8841" y="10348"/>
                    <a:pt x="8793" y="10078"/>
                  </a:cubicBezTo>
                  <a:cubicBezTo>
                    <a:pt x="8750" y="9837"/>
                    <a:pt x="8300" y="9651"/>
                    <a:pt x="7793" y="9667"/>
                  </a:cubicBezTo>
                  <a:lnTo>
                    <a:pt x="6872" y="9697"/>
                  </a:lnTo>
                  <a:lnTo>
                    <a:pt x="6872" y="14025"/>
                  </a:lnTo>
                  <a:cubicBezTo>
                    <a:pt x="6872" y="18335"/>
                    <a:pt x="6874" y="18354"/>
                    <a:pt x="7203" y="18354"/>
                  </a:cubicBezTo>
                  <a:cubicBezTo>
                    <a:pt x="7523" y="18354"/>
                    <a:pt x="7533" y="18261"/>
                    <a:pt x="7533" y="15140"/>
                  </a:cubicBezTo>
                  <a:cubicBezTo>
                    <a:pt x="7533" y="12533"/>
                    <a:pt x="7578" y="11847"/>
                    <a:pt x="7768" y="11492"/>
                  </a:cubicBezTo>
                  <a:cubicBezTo>
                    <a:pt x="7917" y="11213"/>
                    <a:pt x="8085" y="11215"/>
                    <a:pt x="8229" y="11497"/>
                  </a:cubicBezTo>
                  <a:cubicBezTo>
                    <a:pt x="8411" y="11852"/>
                    <a:pt x="8458" y="12595"/>
                    <a:pt x="8458" y="15152"/>
                  </a:cubicBezTo>
                  <a:cubicBezTo>
                    <a:pt x="8458" y="18266"/>
                    <a:pt x="8467" y="18354"/>
                    <a:pt x="8788" y="18354"/>
                  </a:cubicBezTo>
                  <a:cubicBezTo>
                    <a:pt x="9109" y="18354"/>
                    <a:pt x="9119" y="18261"/>
                    <a:pt x="9119" y="15140"/>
                  </a:cubicBezTo>
                  <a:cubicBezTo>
                    <a:pt x="9119" y="12487"/>
                    <a:pt x="9160" y="11851"/>
                    <a:pt x="9362" y="11474"/>
                  </a:cubicBezTo>
                  <a:cubicBezTo>
                    <a:pt x="9757" y="10735"/>
                    <a:pt x="9912" y="11779"/>
                    <a:pt x="9912" y="15216"/>
                  </a:cubicBezTo>
                  <a:lnTo>
                    <a:pt x="9912" y="18354"/>
                  </a:lnTo>
                  <a:lnTo>
                    <a:pt x="10308" y="18354"/>
                  </a:lnTo>
                  <a:lnTo>
                    <a:pt x="10704" y="18354"/>
                  </a:lnTo>
                  <a:lnTo>
                    <a:pt x="10702" y="15240"/>
                  </a:lnTo>
                  <a:cubicBezTo>
                    <a:pt x="10700" y="11128"/>
                    <a:pt x="10512" y="9863"/>
                    <a:pt x="9880" y="9679"/>
                  </a:cubicBezTo>
                  <a:cubicBezTo>
                    <a:pt x="9813" y="9660"/>
                    <a:pt x="9742" y="9654"/>
                    <a:pt x="9671" y="9662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11" name="pasted-image.png" descr="pasted-image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64273" y="2534462"/>
              <a:ext cx="4467968" cy="16901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2" name="pasted-image.png" descr="pasted-image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13718" y="4476783"/>
              <a:ext cx="4152901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16" name="Groepeer"/>
          <p:cNvGrpSpPr/>
          <p:nvPr/>
        </p:nvGrpSpPr>
        <p:grpSpPr>
          <a:xfrm>
            <a:off x="8904279" y="89361"/>
            <a:ext cx="15223312" cy="13517266"/>
            <a:chOff x="-16" y="0"/>
            <a:chExt cx="15223311" cy="13517264"/>
          </a:xfrm>
        </p:grpSpPr>
        <p:sp>
          <p:nvSpPr>
            <p:cNvPr id="314" name="Vorm"/>
            <p:cNvSpPr/>
            <p:nvPr/>
          </p:nvSpPr>
          <p:spPr>
            <a:xfrm>
              <a:off x="-17" y="0"/>
              <a:ext cx="15223312" cy="13517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9" h="21274" extrusionOk="0">
                  <a:moveTo>
                    <a:pt x="2143" y="1750"/>
                  </a:moveTo>
                  <a:cubicBezTo>
                    <a:pt x="3313" y="549"/>
                    <a:pt x="5010" y="665"/>
                    <a:pt x="6550" y="375"/>
                  </a:cubicBezTo>
                  <a:cubicBezTo>
                    <a:pt x="7091" y="273"/>
                    <a:pt x="7623" y="113"/>
                    <a:pt x="8169" y="44"/>
                  </a:cubicBezTo>
                  <a:cubicBezTo>
                    <a:pt x="9510" y="-127"/>
                    <a:pt x="10844" y="253"/>
                    <a:pt x="12189" y="336"/>
                  </a:cubicBezTo>
                  <a:cubicBezTo>
                    <a:pt x="14071" y="452"/>
                    <a:pt x="15961" y="-13"/>
                    <a:pt x="17828" y="297"/>
                  </a:cubicBezTo>
                  <a:cubicBezTo>
                    <a:pt x="18864" y="469"/>
                    <a:pt x="19897" y="911"/>
                    <a:pt x="20463" y="1911"/>
                  </a:cubicBezTo>
                  <a:cubicBezTo>
                    <a:pt x="21000" y="2860"/>
                    <a:pt x="20970" y="3964"/>
                    <a:pt x="20930" y="5065"/>
                  </a:cubicBezTo>
                  <a:cubicBezTo>
                    <a:pt x="20890" y="6138"/>
                    <a:pt x="20870" y="7300"/>
                    <a:pt x="20570" y="8374"/>
                  </a:cubicBezTo>
                  <a:cubicBezTo>
                    <a:pt x="20268" y="9454"/>
                    <a:pt x="19700" y="10455"/>
                    <a:pt x="19688" y="11595"/>
                  </a:cubicBezTo>
                  <a:cubicBezTo>
                    <a:pt x="19674" y="12983"/>
                    <a:pt x="20487" y="14183"/>
                    <a:pt x="20623" y="15555"/>
                  </a:cubicBezTo>
                  <a:cubicBezTo>
                    <a:pt x="20740" y="16741"/>
                    <a:pt x="20352" y="17898"/>
                    <a:pt x="19723" y="18851"/>
                  </a:cubicBezTo>
                  <a:cubicBezTo>
                    <a:pt x="19009" y="19933"/>
                    <a:pt x="18011" y="20733"/>
                    <a:pt x="16863" y="21068"/>
                  </a:cubicBezTo>
                  <a:cubicBezTo>
                    <a:pt x="15476" y="21473"/>
                    <a:pt x="14061" y="21161"/>
                    <a:pt x="12644" y="21134"/>
                  </a:cubicBezTo>
                  <a:cubicBezTo>
                    <a:pt x="11824" y="21119"/>
                    <a:pt x="10994" y="21202"/>
                    <a:pt x="10171" y="21192"/>
                  </a:cubicBezTo>
                  <a:cubicBezTo>
                    <a:pt x="8407" y="21170"/>
                    <a:pt x="6586" y="20656"/>
                    <a:pt x="4838" y="20804"/>
                  </a:cubicBezTo>
                  <a:cubicBezTo>
                    <a:pt x="3755" y="20896"/>
                    <a:pt x="2711" y="21205"/>
                    <a:pt x="1701" y="20672"/>
                  </a:cubicBezTo>
                  <a:cubicBezTo>
                    <a:pt x="-431" y="19548"/>
                    <a:pt x="-600" y="16107"/>
                    <a:pt x="1428" y="14477"/>
                  </a:cubicBezTo>
                  <a:cubicBezTo>
                    <a:pt x="2450" y="13654"/>
                    <a:pt x="3875" y="13606"/>
                    <a:pt x="4706" y="12514"/>
                  </a:cubicBezTo>
                  <a:cubicBezTo>
                    <a:pt x="5510" y="11457"/>
                    <a:pt x="5462" y="9893"/>
                    <a:pt x="4747" y="8726"/>
                  </a:cubicBezTo>
                  <a:cubicBezTo>
                    <a:pt x="4174" y="7789"/>
                    <a:pt x="3247" y="7218"/>
                    <a:pt x="2247" y="7184"/>
                  </a:cubicBezTo>
                  <a:cubicBezTo>
                    <a:pt x="765" y="5792"/>
                    <a:pt x="716" y="3216"/>
                    <a:pt x="2143" y="175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pic>
          <p:nvPicPr>
            <p:cNvPr id="315" name="pasted-image.png" descr="pasted-image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059947" y="883046"/>
              <a:ext cx="3340101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7" name="Lijn"/>
          <p:cNvSpPr/>
          <p:nvPr/>
        </p:nvSpPr>
        <p:spPr>
          <a:xfrm flipH="1" flipV="1">
            <a:off x="9218598" y="3828015"/>
            <a:ext cx="3365815" cy="7510833"/>
          </a:xfrm>
          <a:prstGeom prst="line">
            <a:avLst/>
          </a:prstGeom>
          <a:ln w="63500">
            <a:solidFill>
              <a:schemeClr val="accent6">
                <a:satOff val="-16844"/>
                <a:lumOff val="-30747"/>
              </a:schemeClr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2438339">
              <a:defRPr sz="2200"/>
            </a:pPr>
            <a:endParaRPr/>
          </a:p>
        </p:txBody>
      </p:sp>
      <p:grpSp>
        <p:nvGrpSpPr>
          <p:cNvPr id="320" name="Groepeer"/>
          <p:cNvGrpSpPr/>
          <p:nvPr/>
        </p:nvGrpSpPr>
        <p:grpSpPr>
          <a:xfrm>
            <a:off x="7117308" y="2430480"/>
            <a:ext cx="3990463" cy="1402069"/>
            <a:chOff x="0" y="0"/>
            <a:chExt cx="3990461" cy="1402068"/>
          </a:xfrm>
        </p:grpSpPr>
        <p:sp>
          <p:nvSpPr>
            <p:cNvPr id="318" name="Afgeronde rechthoek"/>
            <p:cNvSpPr/>
            <p:nvPr/>
          </p:nvSpPr>
          <p:spPr>
            <a:xfrm>
              <a:off x="0" y="0"/>
              <a:ext cx="3990462" cy="1402069"/>
            </a:xfrm>
            <a:prstGeom prst="roundRect">
              <a:avLst>
                <a:gd name="adj" fmla="val 19107"/>
              </a:avLst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9" name="Bedrijfsvraagstukken"/>
            <p:cNvSpPr txBox="1"/>
            <p:nvPr/>
          </p:nvSpPr>
          <p:spPr>
            <a:xfrm>
              <a:off x="210384" y="426793"/>
              <a:ext cx="3569694" cy="548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2438339">
                <a:defRPr sz="32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Bedrijfsvraagstukken</a:t>
              </a:r>
            </a:p>
          </p:txBody>
        </p:sp>
      </p:grpSp>
      <p:grpSp>
        <p:nvGrpSpPr>
          <p:cNvPr id="326" name="Groepeer"/>
          <p:cNvGrpSpPr/>
          <p:nvPr/>
        </p:nvGrpSpPr>
        <p:grpSpPr>
          <a:xfrm>
            <a:off x="11156733" y="2430480"/>
            <a:ext cx="5280771" cy="1402069"/>
            <a:chOff x="0" y="0"/>
            <a:chExt cx="5280769" cy="1402068"/>
          </a:xfrm>
        </p:grpSpPr>
        <p:sp>
          <p:nvSpPr>
            <p:cNvPr id="321" name="Lijn"/>
            <p:cNvSpPr/>
            <p:nvPr/>
          </p:nvSpPr>
          <p:spPr>
            <a:xfrm>
              <a:off x="0" y="448041"/>
              <a:ext cx="1785938" cy="1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22" name="Lijn"/>
            <p:cNvSpPr/>
            <p:nvPr/>
          </p:nvSpPr>
          <p:spPr>
            <a:xfrm flipH="1" flipV="1">
              <a:off x="0" y="970757"/>
              <a:ext cx="1785938" cy="1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25" name="Groepeer"/>
            <p:cNvGrpSpPr/>
            <p:nvPr/>
          </p:nvGrpSpPr>
          <p:grpSpPr>
            <a:xfrm>
              <a:off x="1834899" y="0"/>
              <a:ext cx="3445871" cy="1402069"/>
              <a:chOff x="0" y="0"/>
              <a:chExt cx="3445869" cy="1402068"/>
            </a:xfrm>
          </p:grpSpPr>
          <p:sp>
            <p:nvSpPr>
              <p:cNvPr id="323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4" name="Databegrip"/>
              <p:cNvSpPr txBox="1"/>
              <p:nvPr/>
            </p:nvSpPr>
            <p:spPr>
              <a:xfrm>
                <a:off x="734021" y="426793"/>
                <a:ext cx="1977828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Databegrip</a:t>
                </a:r>
              </a:p>
            </p:txBody>
          </p:sp>
        </p:grpSp>
      </p:grpSp>
      <p:grpSp>
        <p:nvGrpSpPr>
          <p:cNvPr id="332" name="Groepeer"/>
          <p:cNvGrpSpPr/>
          <p:nvPr/>
        </p:nvGrpSpPr>
        <p:grpSpPr>
          <a:xfrm>
            <a:off x="15064652" y="3782094"/>
            <a:ext cx="3961536" cy="2863161"/>
            <a:chOff x="0" y="0"/>
            <a:chExt cx="3961535" cy="2863160"/>
          </a:xfrm>
        </p:grpSpPr>
        <p:sp>
          <p:nvSpPr>
            <p:cNvPr id="327" name="Lijn"/>
            <p:cNvSpPr/>
            <p:nvPr/>
          </p:nvSpPr>
          <p:spPr>
            <a:xfrm>
              <a:off x="547606" y="-1"/>
              <a:ext cx="1372900" cy="1385547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28" name="Lijn"/>
            <p:cNvSpPr/>
            <p:nvPr/>
          </p:nvSpPr>
          <p:spPr>
            <a:xfrm flipH="1" flipV="1">
              <a:off x="0" y="99565"/>
              <a:ext cx="1372900" cy="1385546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31" name="Groepeer"/>
            <p:cNvGrpSpPr/>
            <p:nvPr/>
          </p:nvGrpSpPr>
          <p:grpSpPr>
            <a:xfrm>
              <a:off x="515665" y="1461091"/>
              <a:ext cx="3445871" cy="1402070"/>
              <a:chOff x="0" y="0"/>
              <a:chExt cx="3445869" cy="1402068"/>
            </a:xfrm>
          </p:grpSpPr>
          <p:sp>
            <p:nvSpPr>
              <p:cNvPr id="329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30" name="Datapreparatie"/>
              <p:cNvSpPr txBox="1"/>
              <p:nvPr/>
            </p:nvSpPr>
            <p:spPr>
              <a:xfrm>
                <a:off x="405210" y="426793"/>
                <a:ext cx="2635449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Datapreparatie</a:t>
                </a:r>
              </a:p>
            </p:txBody>
          </p:sp>
        </p:grpSp>
      </p:grpSp>
      <p:grpSp>
        <p:nvGrpSpPr>
          <p:cNvPr id="338" name="Groepeer"/>
          <p:cNvGrpSpPr/>
          <p:nvPr/>
        </p:nvGrpSpPr>
        <p:grpSpPr>
          <a:xfrm>
            <a:off x="14086845" y="6649363"/>
            <a:ext cx="3445871" cy="2808598"/>
            <a:chOff x="0" y="0"/>
            <a:chExt cx="3445869" cy="2808597"/>
          </a:xfrm>
        </p:grpSpPr>
        <p:sp>
          <p:nvSpPr>
            <p:cNvPr id="333" name="Lijn"/>
            <p:cNvSpPr/>
            <p:nvPr/>
          </p:nvSpPr>
          <p:spPr>
            <a:xfrm flipV="1">
              <a:off x="1422733" y="11543"/>
              <a:ext cx="1092492" cy="1444693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34" name="Lijn"/>
            <p:cNvSpPr/>
            <p:nvPr/>
          </p:nvSpPr>
          <p:spPr>
            <a:xfrm flipH="1">
              <a:off x="1970340" y="-1"/>
              <a:ext cx="1092491" cy="1444694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37" name="Groepeer"/>
            <p:cNvGrpSpPr/>
            <p:nvPr/>
          </p:nvGrpSpPr>
          <p:grpSpPr>
            <a:xfrm>
              <a:off x="0" y="1406529"/>
              <a:ext cx="3445870" cy="1402069"/>
              <a:chOff x="0" y="0"/>
              <a:chExt cx="3445869" cy="1402068"/>
            </a:xfrm>
          </p:grpSpPr>
          <p:sp>
            <p:nvSpPr>
              <p:cNvPr id="335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36" name="Modelleren"/>
              <p:cNvSpPr txBox="1"/>
              <p:nvPr/>
            </p:nvSpPr>
            <p:spPr>
              <a:xfrm>
                <a:off x="685999" y="426793"/>
                <a:ext cx="2073871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Modelleren</a:t>
                </a:r>
              </a:p>
            </p:txBody>
          </p:sp>
        </p:grpSp>
      </p:grpSp>
      <p:grpSp>
        <p:nvGrpSpPr>
          <p:cNvPr id="344" name="Groepeer"/>
          <p:cNvGrpSpPr/>
          <p:nvPr/>
        </p:nvGrpSpPr>
        <p:grpSpPr>
          <a:xfrm>
            <a:off x="11672398" y="9540089"/>
            <a:ext cx="3585547" cy="2950435"/>
            <a:chOff x="0" y="0"/>
            <a:chExt cx="3585546" cy="2950434"/>
          </a:xfrm>
        </p:grpSpPr>
        <p:sp>
          <p:nvSpPr>
            <p:cNvPr id="339" name="Lijn"/>
            <p:cNvSpPr/>
            <p:nvPr/>
          </p:nvSpPr>
          <p:spPr>
            <a:xfrm flipV="1">
              <a:off x="1721428" y="0"/>
              <a:ext cx="1092491" cy="1444693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40" name="Lijn"/>
            <p:cNvSpPr/>
            <p:nvPr/>
          </p:nvSpPr>
          <p:spPr>
            <a:xfrm flipH="1">
              <a:off x="2493056" y="21544"/>
              <a:ext cx="1092491" cy="1444694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43" name="Groepeer"/>
            <p:cNvGrpSpPr/>
            <p:nvPr/>
          </p:nvGrpSpPr>
          <p:grpSpPr>
            <a:xfrm>
              <a:off x="0" y="1548366"/>
              <a:ext cx="3445870" cy="1402069"/>
              <a:chOff x="0" y="0"/>
              <a:chExt cx="3445869" cy="1402068"/>
            </a:xfrm>
          </p:grpSpPr>
          <p:sp>
            <p:nvSpPr>
              <p:cNvPr id="341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42" name="Evaluatie"/>
              <p:cNvSpPr txBox="1"/>
              <p:nvPr/>
            </p:nvSpPr>
            <p:spPr>
              <a:xfrm>
                <a:off x="901403" y="426793"/>
                <a:ext cx="1643063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Evaluatie</a:t>
                </a:r>
              </a:p>
            </p:txBody>
          </p:sp>
        </p:grpSp>
      </p:grpSp>
      <p:grpSp>
        <p:nvGrpSpPr>
          <p:cNvPr id="349" name="Groepeer"/>
          <p:cNvGrpSpPr/>
          <p:nvPr/>
        </p:nvGrpSpPr>
        <p:grpSpPr>
          <a:xfrm>
            <a:off x="4205036" y="8678172"/>
            <a:ext cx="7489383" cy="2688243"/>
            <a:chOff x="0" y="0"/>
            <a:chExt cx="7489381" cy="2688242"/>
          </a:xfrm>
        </p:grpSpPr>
        <p:sp>
          <p:nvSpPr>
            <p:cNvPr id="345" name="Lijn"/>
            <p:cNvSpPr/>
            <p:nvPr/>
          </p:nvSpPr>
          <p:spPr>
            <a:xfrm flipH="1" flipV="1">
              <a:off x="3326132" y="1385343"/>
              <a:ext cx="4163250" cy="1302900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48" name="Groepeer"/>
            <p:cNvGrpSpPr/>
            <p:nvPr/>
          </p:nvGrpSpPr>
          <p:grpSpPr>
            <a:xfrm>
              <a:off x="0" y="0"/>
              <a:ext cx="3445870" cy="1402069"/>
              <a:chOff x="0" y="0"/>
              <a:chExt cx="3445869" cy="1402068"/>
            </a:xfrm>
          </p:grpSpPr>
          <p:sp>
            <p:nvSpPr>
              <p:cNvPr id="346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47" name="Deployment"/>
              <p:cNvSpPr txBox="1"/>
              <p:nvPr/>
            </p:nvSpPr>
            <p:spPr>
              <a:xfrm>
                <a:off x="631230" y="426793"/>
                <a:ext cx="2183409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Deployment</a:t>
                </a:r>
              </a:p>
            </p:txBody>
          </p:sp>
        </p:grpSp>
      </p:grpSp>
      <p:pic>
        <p:nvPicPr>
          <p:cNvPr id="350" name="pasted-image.tiff" descr="pasted-image.tiff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40494" y="7757321"/>
            <a:ext cx="3048001" cy="774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pasted-image.tiff" descr="pasted-image.tif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0388" y="373399"/>
            <a:ext cx="3429001" cy="342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" grpId="9" animBg="1" advAuto="0"/>
      <p:bldP spid="313" grpId="8" animBg="1" advAuto="0"/>
      <p:bldP spid="316" grpId="10" animBg="1" advAuto="0"/>
      <p:bldP spid="317" grpId="5" animBg="1" advAuto="0"/>
      <p:bldP spid="326" grpId="1" animBg="1" advAuto="0"/>
      <p:bldP spid="332" grpId="2" animBg="1" advAuto="0"/>
      <p:bldP spid="338" grpId="3" animBg="1" advAuto="0"/>
      <p:bldP spid="344" grpId="4" animBg="1" advAuto="0"/>
      <p:bldP spid="349" grpId="6" animBg="1" advAuto="0"/>
      <p:bldP spid="350" grpId="11" animBg="1" advAuto="0"/>
      <p:bldP spid="351" grpId="7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l:inleiding"/>
          <p:cNvSpPr txBox="1"/>
          <p:nvPr/>
        </p:nvSpPr>
        <p:spPr>
          <a:xfrm>
            <a:off x="9557464" y="6016424"/>
            <a:ext cx="5269070" cy="16831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</a:t>
            </a:r>
            <a:r>
              <a:rPr lang="nl-NL"/>
              <a:t>kickoff</a:t>
            </a:r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ython"/>
          <p:cNvSpPr txBox="1"/>
          <p:nvPr/>
        </p:nvSpPr>
        <p:spPr>
          <a:xfrm>
            <a:off x="645026" y="436710"/>
            <a:ext cx="1876724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python</a:t>
            </a:r>
          </a:p>
        </p:txBody>
      </p:sp>
      <p:sp>
        <p:nvSpPr>
          <p:cNvPr id="354" name="numpy"/>
          <p:cNvSpPr txBox="1"/>
          <p:nvPr/>
        </p:nvSpPr>
        <p:spPr>
          <a:xfrm>
            <a:off x="634608" y="2088411"/>
            <a:ext cx="1835052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numpy</a:t>
            </a:r>
          </a:p>
        </p:txBody>
      </p:sp>
      <p:sp>
        <p:nvSpPr>
          <p:cNvPr id="355" name="pandas"/>
          <p:cNvSpPr txBox="1"/>
          <p:nvPr/>
        </p:nvSpPr>
        <p:spPr>
          <a:xfrm>
            <a:off x="634608" y="3740112"/>
            <a:ext cx="1897560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pandas</a:t>
            </a:r>
          </a:p>
        </p:txBody>
      </p:sp>
      <p:sp>
        <p:nvSpPr>
          <p:cNvPr id="356" name="scikit-learn"/>
          <p:cNvSpPr txBox="1"/>
          <p:nvPr/>
        </p:nvSpPr>
        <p:spPr>
          <a:xfrm>
            <a:off x="634608" y="7043512"/>
            <a:ext cx="2807495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scikit-learn</a:t>
            </a:r>
          </a:p>
        </p:txBody>
      </p:sp>
      <p:sp>
        <p:nvSpPr>
          <p:cNvPr id="357" name="tensorflow"/>
          <p:cNvSpPr txBox="1"/>
          <p:nvPr/>
        </p:nvSpPr>
        <p:spPr>
          <a:xfrm>
            <a:off x="634608" y="8695213"/>
            <a:ext cx="2785468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tensorflow</a:t>
            </a:r>
          </a:p>
        </p:txBody>
      </p:sp>
      <p:sp>
        <p:nvSpPr>
          <p:cNvPr id="358" name="keras"/>
          <p:cNvSpPr txBox="1"/>
          <p:nvPr/>
        </p:nvSpPr>
        <p:spPr>
          <a:xfrm>
            <a:off x="634608" y="10346914"/>
            <a:ext cx="1405534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keras</a:t>
            </a:r>
          </a:p>
        </p:txBody>
      </p:sp>
      <p:sp>
        <p:nvSpPr>
          <p:cNvPr id="359" name="jupyter"/>
          <p:cNvSpPr txBox="1"/>
          <p:nvPr/>
        </p:nvSpPr>
        <p:spPr>
          <a:xfrm>
            <a:off x="634608" y="11998614"/>
            <a:ext cx="1890118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jupyter</a:t>
            </a:r>
          </a:p>
        </p:txBody>
      </p:sp>
      <p:sp>
        <p:nvSpPr>
          <p:cNvPr id="360" name="matplotlib"/>
          <p:cNvSpPr txBox="1"/>
          <p:nvPr/>
        </p:nvSpPr>
        <p:spPr>
          <a:xfrm>
            <a:off x="634608" y="5391812"/>
            <a:ext cx="2677717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matplotlib</a:t>
            </a:r>
          </a:p>
        </p:txBody>
      </p:sp>
      <p:sp>
        <p:nvSpPr>
          <p:cNvPr id="361" name="een veelgebruikte programmeertaal met een duidelijke en leesbare syntax."/>
          <p:cNvSpPr txBox="1"/>
          <p:nvPr/>
        </p:nvSpPr>
        <p:spPr>
          <a:xfrm>
            <a:off x="4173223" y="515143"/>
            <a:ext cx="20226593" cy="55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veelgebruikte programmeertaal met een duidelijke en leesbare syntax. </a:t>
            </a:r>
          </a:p>
        </p:txBody>
      </p:sp>
      <p:sp>
        <p:nvSpPr>
          <p:cNvPr id="362" name="een populaire bibliotheek voor numerieke berekeningen, waarmee arrays en matrices efficiënt kunnen worden bewerkt en wiskundige functies worden toegepast."/>
          <p:cNvSpPr txBox="1"/>
          <p:nvPr/>
        </p:nvSpPr>
        <p:spPr>
          <a:xfrm>
            <a:off x="4173223" y="1887443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populaire bibliotheek voor numerieke berekeningen, waarmee arrays en matrices efficiënt kunnen worden bewerkt en wiskundige functies worden toegepast.</a:t>
            </a:r>
          </a:p>
        </p:txBody>
      </p:sp>
      <p:sp>
        <p:nvSpPr>
          <p:cNvPr id="363" name="een veelgebruikte Python-bibliotheek voor gegevensanalyse en -manipulatie, waarmee datastructuren zoals DataFrames kunnen worden beheerd en bewerkt."/>
          <p:cNvSpPr txBox="1"/>
          <p:nvPr/>
        </p:nvSpPr>
        <p:spPr>
          <a:xfrm>
            <a:off x="4173223" y="3539144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veelgebruikte Python-bibliotheek voor gegevensanalyse en -manipulatie, waarmee datastructuren zoals DataFrames kunnen worden beheerd en bewerkt.</a:t>
            </a:r>
          </a:p>
        </p:txBody>
      </p:sp>
      <p:sp>
        <p:nvSpPr>
          <p:cNvPr id="364" name="een populaire Python-bibliotheek voor machine learning, waarmee je efficiënt algoritmen kunt trainen, evalueren en voorspellingen kunt maken."/>
          <p:cNvSpPr txBox="1"/>
          <p:nvPr/>
        </p:nvSpPr>
        <p:spPr>
          <a:xfrm>
            <a:off x="4173223" y="6842545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populaire Python-bibliotheek voor machine learning, waarmee je efficiënt algoritmen kunt trainen, evalueren en voorspellingen kunt maken.</a:t>
            </a:r>
          </a:p>
        </p:txBody>
      </p:sp>
      <p:sp>
        <p:nvSpPr>
          <p:cNvPr id="365" name="TensorFlow is een open-source bibliotheek voor machine learning en deep learning, ontwikkeld door Google. Het wordt gebruikt voor het bouwen van neurale netwerken en andere machine learning-modellen."/>
          <p:cNvSpPr txBox="1"/>
          <p:nvPr/>
        </p:nvSpPr>
        <p:spPr>
          <a:xfrm>
            <a:off x="4173223" y="8494245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TensorFlow is een open-source bibliotheek voor machine learning en deep learning, ontwikkeld door Google. Het wordt gebruikt voor het bouwen van neurale netwerken en andere machine learning-modellen.</a:t>
            </a:r>
          </a:p>
        </p:txBody>
      </p:sp>
      <p:sp>
        <p:nvSpPr>
          <p:cNvPr id="366" name="vereenvoudigt het bouwen en trainen van neurale netwerken. Het wordt veel gebruikt voor deep learning-toepassingen."/>
          <p:cNvSpPr txBox="1"/>
          <p:nvPr/>
        </p:nvSpPr>
        <p:spPr>
          <a:xfrm>
            <a:off x="4173223" y="10145946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vereenvoudigt het bouwen en trainen van neurale netwerken. Het wordt veel gebruikt voor deep learning-toepassingen.</a:t>
            </a:r>
          </a:p>
        </p:txBody>
      </p:sp>
      <p:sp>
        <p:nvSpPr>
          <p:cNvPr id="367" name="een open-source platform waarmee je interactieve en documentaire omgevingen kunt creëren voor dataverkenning, visualisatie en analyses met code."/>
          <p:cNvSpPr txBox="1"/>
          <p:nvPr/>
        </p:nvSpPr>
        <p:spPr>
          <a:xfrm>
            <a:off x="4173223" y="11797647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open-source platform waarmee je interactieve en documentaire omgevingen kunt creëren voor dataverkenning, visualisatie en analyses met code.</a:t>
            </a:r>
          </a:p>
        </p:txBody>
      </p:sp>
      <p:sp>
        <p:nvSpPr>
          <p:cNvPr id="368" name="bron: chatgpt 😎"/>
          <p:cNvSpPr txBox="1"/>
          <p:nvPr/>
        </p:nvSpPr>
        <p:spPr>
          <a:xfrm>
            <a:off x="20595573" y="13061300"/>
            <a:ext cx="3763421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bron: chatgpt 😎</a:t>
            </a:r>
          </a:p>
        </p:txBody>
      </p:sp>
      <p:sp>
        <p:nvSpPr>
          <p:cNvPr id="369" name="een Python-bibliotheek voor datavisualisatie, waarmee je grafieken, diagrammen en plots kunt maken met behulp van programmeercode."/>
          <p:cNvSpPr txBox="1"/>
          <p:nvPr/>
        </p:nvSpPr>
        <p:spPr>
          <a:xfrm>
            <a:off x="4173223" y="5190844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Python-bibliotheek voor datavisualisatie, waarmee je grafieken, diagrammen en plots kunt maken met behulp van programmeercode.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qrcode_hanze-hbo-ict.github.io.png" descr="qrcode_hanze-hbo-ict.github.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2065" y="-85872"/>
            <a:ext cx="9810996" cy="9810995"/>
          </a:xfrm>
          <a:prstGeom prst="rect">
            <a:avLst/>
          </a:prstGeom>
          <a:ln w="12700">
            <a:miter lim="400000"/>
          </a:ln>
        </p:spPr>
      </p:pic>
      <p:sp>
        <p:nvSpPr>
          <p:cNvPr id="372" name="requirements.txt…"/>
          <p:cNvSpPr txBox="1"/>
          <p:nvPr/>
        </p:nvSpPr>
        <p:spPr>
          <a:xfrm>
            <a:off x="2087946" y="3683000"/>
            <a:ext cx="20208107" cy="635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requirements.txt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================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jupyter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scikit-learn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tensorflow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matplotlib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scipy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numpy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pandas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/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pip install -r requirements.txt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(https://hanze-hbo-ict.github.io/Machine-Learning/files/requirements.txt)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20" y="428048"/>
            <a:ext cx="21984760" cy="128599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343" y="241398"/>
            <a:ext cx="22797314" cy="13233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642" y="76665"/>
            <a:ext cx="23246716" cy="135626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6" y="101379"/>
            <a:ext cx="21551888" cy="13513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256" y="87502"/>
            <a:ext cx="21449488" cy="13540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DEMO"/>
          <p:cNvSpPr txBox="1"/>
          <p:nvPr/>
        </p:nvSpPr>
        <p:spPr>
          <a:xfrm rot="20711574">
            <a:off x="9462889" y="5270499"/>
            <a:ext cx="5458222" cy="3175001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0" tIns="508000" rIns="508000" bIns="508000" anchor="ctr">
            <a:spAutoFit/>
          </a:bodyPr>
          <a:lstStyle>
            <a:lvl1pPr>
              <a:defRPr sz="14400"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DEMO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pasted-image.tiff" descr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6727" y="-164377"/>
            <a:ext cx="26237454" cy="1404475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89" name="Groepeer"/>
          <p:cNvGrpSpPr/>
          <p:nvPr/>
        </p:nvGrpSpPr>
        <p:grpSpPr>
          <a:xfrm>
            <a:off x="6568786" y="9008381"/>
            <a:ext cx="11246427" cy="2478080"/>
            <a:chOff x="0" y="0"/>
            <a:chExt cx="11246425" cy="2478078"/>
          </a:xfrm>
        </p:grpSpPr>
        <p:sp>
          <p:nvSpPr>
            <p:cNvPr id="387" name="Afgeronde rechthoek"/>
            <p:cNvSpPr/>
            <p:nvPr/>
          </p:nvSpPr>
          <p:spPr>
            <a:xfrm>
              <a:off x="0" y="0"/>
              <a:ext cx="11246426" cy="2478079"/>
            </a:xfrm>
            <a:prstGeom prst="roundRect">
              <a:avLst>
                <a:gd name="adj" fmla="val 30467"/>
              </a:avLst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88" name="Kunnen we op basis van de gegevens van een reiziger de overlevingskans van die reiziger voorspellen?"/>
            <p:cNvSpPr txBox="1"/>
            <p:nvPr/>
          </p:nvSpPr>
          <p:spPr>
            <a:xfrm>
              <a:off x="1037077" y="717148"/>
              <a:ext cx="9172272" cy="10437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defTabSz="2438339">
                <a:defRPr sz="32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Kunnen we op basis van de gegevens van een reiziger de overlevingskans van die reiziger voorspellen?</a:t>
              </a:r>
            </a:p>
          </p:txBody>
        </p:sp>
      </p:grpSp>
      <p:pic>
        <p:nvPicPr>
          <p:cNvPr id="390" name="pasted-image.png" descr="pasted-image.png"/>
          <p:cNvPicPr>
            <a:picLocks noChangeAspect="1"/>
          </p:cNvPicPr>
          <p:nvPr/>
        </p:nvPicPr>
        <p:blipFill>
          <a:blip r:embed="rId3"/>
          <a:srcRect l="8841" t="8928" r="3656" b="4468"/>
          <a:stretch>
            <a:fillRect/>
          </a:stretch>
        </p:blipFill>
        <p:spPr>
          <a:xfrm>
            <a:off x="263481" y="381404"/>
            <a:ext cx="3538539" cy="239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1" extrusionOk="0">
                <a:moveTo>
                  <a:pt x="15371" y="0"/>
                </a:moveTo>
                <a:cubicBezTo>
                  <a:pt x="13125" y="0"/>
                  <a:pt x="12897" y="36"/>
                  <a:pt x="12833" y="401"/>
                </a:cubicBezTo>
                <a:cubicBezTo>
                  <a:pt x="12772" y="741"/>
                  <a:pt x="12566" y="810"/>
                  <a:pt x="11449" y="862"/>
                </a:cubicBezTo>
                <a:cubicBezTo>
                  <a:pt x="10226" y="919"/>
                  <a:pt x="10133" y="892"/>
                  <a:pt x="10056" y="458"/>
                </a:cubicBezTo>
                <a:cubicBezTo>
                  <a:pt x="9976" y="3"/>
                  <a:pt x="9905" y="-9"/>
                  <a:pt x="7093" y="50"/>
                </a:cubicBezTo>
                <a:lnTo>
                  <a:pt x="4215" y="111"/>
                </a:lnTo>
                <a:lnTo>
                  <a:pt x="4215" y="1449"/>
                </a:lnTo>
                <a:lnTo>
                  <a:pt x="4215" y="2783"/>
                </a:lnTo>
                <a:lnTo>
                  <a:pt x="5669" y="2844"/>
                </a:lnTo>
                <a:cubicBezTo>
                  <a:pt x="6981" y="2901"/>
                  <a:pt x="7143" y="2957"/>
                  <a:pt x="7333" y="3402"/>
                </a:cubicBezTo>
                <a:cubicBezTo>
                  <a:pt x="7581" y="3981"/>
                  <a:pt x="11769" y="17775"/>
                  <a:pt x="11842" y="18249"/>
                </a:cubicBezTo>
                <a:cubicBezTo>
                  <a:pt x="11875" y="18469"/>
                  <a:pt x="11722" y="18613"/>
                  <a:pt x="11364" y="18693"/>
                </a:cubicBezTo>
                <a:cubicBezTo>
                  <a:pt x="11073" y="18759"/>
                  <a:pt x="10845" y="18933"/>
                  <a:pt x="10853" y="19087"/>
                </a:cubicBezTo>
                <a:cubicBezTo>
                  <a:pt x="10862" y="19240"/>
                  <a:pt x="10877" y="19866"/>
                  <a:pt x="10890" y="20478"/>
                </a:cubicBezTo>
                <a:lnTo>
                  <a:pt x="10911" y="21591"/>
                </a:lnTo>
                <a:lnTo>
                  <a:pt x="15880" y="21591"/>
                </a:lnTo>
                <a:lnTo>
                  <a:pt x="15880" y="20146"/>
                </a:lnTo>
                <a:lnTo>
                  <a:pt x="15880" y="18697"/>
                </a:lnTo>
                <a:lnTo>
                  <a:pt x="15362" y="18697"/>
                </a:lnTo>
                <a:cubicBezTo>
                  <a:pt x="15077" y="18697"/>
                  <a:pt x="14808" y="18611"/>
                  <a:pt x="14763" y="18503"/>
                </a:cubicBezTo>
                <a:cubicBezTo>
                  <a:pt x="14719" y="18396"/>
                  <a:pt x="15030" y="17594"/>
                  <a:pt x="15456" y="16722"/>
                </a:cubicBezTo>
                <a:lnTo>
                  <a:pt x="16231" y="15137"/>
                </a:lnTo>
                <a:lnTo>
                  <a:pt x="17683" y="15137"/>
                </a:lnTo>
                <a:cubicBezTo>
                  <a:pt x="18610" y="15137"/>
                  <a:pt x="19198" y="15039"/>
                  <a:pt x="19313" y="14869"/>
                </a:cubicBezTo>
                <a:cubicBezTo>
                  <a:pt x="19547" y="14522"/>
                  <a:pt x="19547" y="12632"/>
                  <a:pt x="19313" y="12286"/>
                </a:cubicBezTo>
                <a:cubicBezTo>
                  <a:pt x="19214" y="12139"/>
                  <a:pt x="18809" y="12021"/>
                  <a:pt x="18417" y="12021"/>
                </a:cubicBezTo>
                <a:cubicBezTo>
                  <a:pt x="18024" y="12021"/>
                  <a:pt x="17673" y="11945"/>
                  <a:pt x="17634" y="11853"/>
                </a:cubicBezTo>
                <a:cubicBezTo>
                  <a:pt x="17596" y="11760"/>
                  <a:pt x="17897" y="11057"/>
                  <a:pt x="18305" y="10293"/>
                </a:cubicBezTo>
                <a:lnTo>
                  <a:pt x="19047" y="8905"/>
                </a:lnTo>
                <a:lnTo>
                  <a:pt x="20323" y="8905"/>
                </a:lnTo>
                <a:lnTo>
                  <a:pt x="21600" y="8905"/>
                </a:lnTo>
                <a:lnTo>
                  <a:pt x="21600" y="7456"/>
                </a:lnTo>
                <a:lnTo>
                  <a:pt x="21600" y="6010"/>
                </a:lnTo>
                <a:lnTo>
                  <a:pt x="20207" y="6003"/>
                </a:lnTo>
                <a:lnTo>
                  <a:pt x="18816" y="5996"/>
                </a:lnTo>
                <a:lnTo>
                  <a:pt x="17843" y="4569"/>
                </a:lnTo>
                <a:cubicBezTo>
                  <a:pt x="17069" y="3432"/>
                  <a:pt x="16923" y="3113"/>
                  <a:pt x="17128" y="3016"/>
                </a:cubicBezTo>
                <a:cubicBezTo>
                  <a:pt x="17269" y="2949"/>
                  <a:pt x="17486" y="2848"/>
                  <a:pt x="17610" y="2790"/>
                </a:cubicBezTo>
                <a:cubicBezTo>
                  <a:pt x="17778" y="2713"/>
                  <a:pt x="17838" y="2340"/>
                  <a:pt x="17838" y="1341"/>
                </a:cubicBezTo>
                <a:lnTo>
                  <a:pt x="17838" y="0"/>
                </a:lnTo>
                <a:lnTo>
                  <a:pt x="15371" y="0"/>
                </a:lnTo>
                <a:close/>
                <a:moveTo>
                  <a:pt x="10693" y="916"/>
                </a:moveTo>
                <a:cubicBezTo>
                  <a:pt x="10902" y="902"/>
                  <a:pt x="11168" y="908"/>
                  <a:pt x="11495" y="926"/>
                </a:cubicBezTo>
                <a:cubicBezTo>
                  <a:pt x="12678" y="994"/>
                  <a:pt x="12794" y="1044"/>
                  <a:pt x="12794" y="1449"/>
                </a:cubicBezTo>
                <a:cubicBezTo>
                  <a:pt x="12794" y="1858"/>
                  <a:pt x="12686" y="1894"/>
                  <a:pt x="11466" y="1925"/>
                </a:cubicBezTo>
                <a:cubicBezTo>
                  <a:pt x="10474" y="1949"/>
                  <a:pt x="10119" y="1881"/>
                  <a:pt x="10061" y="1656"/>
                </a:cubicBezTo>
                <a:cubicBezTo>
                  <a:pt x="9934" y="1165"/>
                  <a:pt x="10066" y="957"/>
                  <a:pt x="10693" y="916"/>
                </a:cubicBezTo>
                <a:close/>
                <a:moveTo>
                  <a:pt x="12154" y="2010"/>
                </a:moveTo>
                <a:cubicBezTo>
                  <a:pt x="12695" y="2015"/>
                  <a:pt x="12766" y="2112"/>
                  <a:pt x="12823" y="2433"/>
                </a:cubicBezTo>
                <a:cubicBezTo>
                  <a:pt x="12898" y="2857"/>
                  <a:pt x="13016" y="2894"/>
                  <a:pt x="14284" y="2894"/>
                </a:cubicBezTo>
                <a:lnTo>
                  <a:pt x="15662" y="2894"/>
                </a:lnTo>
                <a:lnTo>
                  <a:pt x="16605" y="4297"/>
                </a:lnTo>
                <a:cubicBezTo>
                  <a:pt x="17556" y="5716"/>
                  <a:pt x="17619" y="6010"/>
                  <a:pt x="16983" y="6010"/>
                </a:cubicBezTo>
                <a:cubicBezTo>
                  <a:pt x="16651" y="6010"/>
                  <a:pt x="16631" y="6088"/>
                  <a:pt x="16631" y="7441"/>
                </a:cubicBezTo>
                <a:lnTo>
                  <a:pt x="16631" y="8876"/>
                </a:lnTo>
                <a:lnTo>
                  <a:pt x="17184" y="8944"/>
                </a:lnTo>
                <a:cubicBezTo>
                  <a:pt x="17488" y="8982"/>
                  <a:pt x="17760" y="9115"/>
                  <a:pt x="17787" y="9237"/>
                </a:cubicBezTo>
                <a:cubicBezTo>
                  <a:pt x="17814" y="9360"/>
                  <a:pt x="17531" y="10036"/>
                  <a:pt x="17157" y="10740"/>
                </a:cubicBezTo>
                <a:cubicBezTo>
                  <a:pt x="16479" y="12016"/>
                  <a:pt x="16476" y="12021"/>
                  <a:pt x="15665" y="12021"/>
                </a:cubicBezTo>
                <a:cubicBezTo>
                  <a:pt x="14435" y="12021"/>
                  <a:pt x="14376" y="12091"/>
                  <a:pt x="14376" y="13577"/>
                </a:cubicBezTo>
                <a:cubicBezTo>
                  <a:pt x="14376" y="14510"/>
                  <a:pt x="14437" y="14902"/>
                  <a:pt x="14599" y="14994"/>
                </a:cubicBezTo>
                <a:cubicBezTo>
                  <a:pt x="14888" y="15158"/>
                  <a:pt x="14759" y="15671"/>
                  <a:pt x="14148" y="16804"/>
                </a:cubicBezTo>
                <a:cubicBezTo>
                  <a:pt x="13884" y="17294"/>
                  <a:pt x="13588" y="17920"/>
                  <a:pt x="13489" y="18196"/>
                </a:cubicBezTo>
                <a:cubicBezTo>
                  <a:pt x="13350" y="18584"/>
                  <a:pt x="13180" y="18697"/>
                  <a:pt x="12724" y="18697"/>
                </a:cubicBezTo>
                <a:cubicBezTo>
                  <a:pt x="12400" y="18697"/>
                  <a:pt x="12098" y="18608"/>
                  <a:pt x="12052" y="18500"/>
                </a:cubicBezTo>
                <a:cubicBezTo>
                  <a:pt x="11643" y="17520"/>
                  <a:pt x="7464" y="3392"/>
                  <a:pt x="7520" y="3177"/>
                </a:cubicBezTo>
                <a:cubicBezTo>
                  <a:pt x="7570" y="2983"/>
                  <a:pt x="7946" y="2894"/>
                  <a:pt x="8719" y="2894"/>
                </a:cubicBezTo>
                <a:cubicBezTo>
                  <a:pt x="9651" y="2894"/>
                  <a:pt x="9873" y="2825"/>
                  <a:pt x="9993" y="2493"/>
                </a:cubicBezTo>
                <a:cubicBezTo>
                  <a:pt x="10113" y="2163"/>
                  <a:pt x="10367" y="2082"/>
                  <a:pt x="11440" y="2032"/>
                </a:cubicBezTo>
                <a:cubicBezTo>
                  <a:pt x="11741" y="2018"/>
                  <a:pt x="11974" y="2009"/>
                  <a:pt x="12154" y="2010"/>
                </a:cubicBezTo>
                <a:close/>
                <a:moveTo>
                  <a:pt x="16435" y="3005"/>
                </a:moveTo>
                <a:cubicBezTo>
                  <a:pt x="16601" y="3036"/>
                  <a:pt x="16883" y="3383"/>
                  <a:pt x="17455" y="4221"/>
                </a:cubicBezTo>
                <a:cubicBezTo>
                  <a:pt x="17988" y="5003"/>
                  <a:pt x="18389" y="5723"/>
                  <a:pt x="18346" y="5824"/>
                </a:cubicBezTo>
                <a:cubicBezTo>
                  <a:pt x="18179" y="6224"/>
                  <a:pt x="17867" y="5954"/>
                  <a:pt x="17012" y="4676"/>
                </a:cubicBezTo>
                <a:cubicBezTo>
                  <a:pt x="16309" y="3627"/>
                  <a:pt x="16157" y="3283"/>
                  <a:pt x="16302" y="3069"/>
                </a:cubicBezTo>
                <a:cubicBezTo>
                  <a:pt x="16338" y="3016"/>
                  <a:pt x="16380" y="2995"/>
                  <a:pt x="16435" y="3005"/>
                </a:cubicBezTo>
                <a:close/>
                <a:moveTo>
                  <a:pt x="18388" y="8905"/>
                </a:moveTo>
                <a:cubicBezTo>
                  <a:pt x="18770" y="8905"/>
                  <a:pt x="18702" y="9288"/>
                  <a:pt x="18121" y="10414"/>
                </a:cubicBezTo>
                <a:cubicBezTo>
                  <a:pt x="17522" y="11575"/>
                  <a:pt x="17331" y="11764"/>
                  <a:pt x="17162" y="11359"/>
                </a:cubicBezTo>
                <a:cubicBezTo>
                  <a:pt x="17048" y="11087"/>
                  <a:pt x="18138" y="8905"/>
                  <a:pt x="18388" y="8905"/>
                </a:cubicBezTo>
                <a:close/>
                <a:moveTo>
                  <a:pt x="0" y="13466"/>
                </a:moveTo>
                <a:lnTo>
                  <a:pt x="0" y="14915"/>
                </a:lnTo>
                <a:lnTo>
                  <a:pt x="0" y="16360"/>
                </a:lnTo>
                <a:lnTo>
                  <a:pt x="2483" y="16482"/>
                </a:lnTo>
                <a:cubicBezTo>
                  <a:pt x="3849" y="16548"/>
                  <a:pt x="5027" y="16621"/>
                  <a:pt x="5100" y="16647"/>
                </a:cubicBezTo>
                <a:cubicBezTo>
                  <a:pt x="5172" y="16673"/>
                  <a:pt x="5156" y="16564"/>
                  <a:pt x="5068" y="16407"/>
                </a:cubicBezTo>
                <a:cubicBezTo>
                  <a:pt x="4980" y="16250"/>
                  <a:pt x="4888" y="15524"/>
                  <a:pt x="4862" y="14793"/>
                </a:cubicBezTo>
                <a:lnTo>
                  <a:pt x="4816" y="13466"/>
                </a:lnTo>
                <a:lnTo>
                  <a:pt x="2408" y="13466"/>
                </a:lnTo>
                <a:lnTo>
                  <a:pt x="0" y="13466"/>
                </a:lnTo>
                <a:close/>
                <a:moveTo>
                  <a:pt x="15495" y="15151"/>
                </a:moveTo>
                <a:cubicBezTo>
                  <a:pt x="15601" y="15135"/>
                  <a:pt x="15708" y="15161"/>
                  <a:pt x="15822" y="15226"/>
                </a:cubicBezTo>
                <a:cubicBezTo>
                  <a:pt x="15996" y="15325"/>
                  <a:pt x="15847" y="15740"/>
                  <a:pt x="15178" y="17026"/>
                </a:cubicBezTo>
                <a:cubicBezTo>
                  <a:pt x="14557" y="18219"/>
                  <a:pt x="14212" y="18697"/>
                  <a:pt x="13974" y="18697"/>
                </a:cubicBezTo>
                <a:cubicBezTo>
                  <a:pt x="13395" y="18697"/>
                  <a:pt x="13448" y="18339"/>
                  <a:pt x="14267" y="16772"/>
                </a:cubicBezTo>
                <a:cubicBezTo>
                  <a:pt x="14850" y="15655"/>
                  <a:pt x="15176" y="15201"/>
                  <a:pt x="15495" y="15151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0E8D63-C545-C3CA-E414-E152C08E1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Machine Learning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3AB457E-C507-5267-6458-949954161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/>
              <a:t>Opzet van het vak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307B545-11AF-FB4B-F56D-A57D04F28F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BB-course: </a:t>
            </a:r>
            <a:r>
              <a:rPr lang="nl-NL">
                <a:hlinkClick r:id="rId2"/>
              </a:rPr>
              <a:t>https://blackboard.hanze.nl/ultra/courses/_360637_1/cl/outline</a:t>
            </a:r>
            <a:endParaRPr lang="nl-NL"/>
          </a:p>
          <a:p>
            <a:r>
              <a:rPr lang="nl-NL"/>
              <a:t>Pages: </a:t>
            </a:r>
            <a:r>
              <a:rPr lang="nl-NL">
                <a:hlinkClick r:id="rId3"/>
              </a:rPr>
              <a:t>https://hanze-hbo-ict.github.io/Machine-Learning/</a:t>
            </a:r>
            <a:endParaRPr lang="nl-NL"/>
          </a:p>
          <a:p>
            <a:r>
              <a:rPr lang="nl-NL"/>
              <a:t>Vak duurt 8 weken</a:t>
            </a:r>
          </a:p>
          <a:p>
            <a:r>
              <a:rPr lang="nl-NL"/>
              <a:t>Hoor- en werkcolleges + oplevermomenten</a:t>
            </a:r>
          </a:p>
          <a:p>
            <a:r>
              <a:rPr lang="nl-NL"/>
              <a:t>Beoordeling o.b.v. opgavensets, 4 in totaal</a:t>
            </a:r>
          </a:p>
          <a:p>
            <a:r>
              <a:rPr lang="nl-NL"/>
              <a:t>Bij voorkeur in duo’s, evt. solo</a:t>
            </a:r>
          </a:p>
          <a:p>
            <a:r>
              <a:rPr lang="nl-NL"/>
              <a:t>Elke twee weken oplevermoment</a:t>
            </a:r>
          </a:p>
        </p:txBody>
      </p:sp>
    </p:spTree>
    <p:extLst>
      <p:ext uri="{BB962C8B-B14F-4D97-AF65-F5344CB8AC3E}">
        <p14:creationId xmlns:p14="http://schemas.microsoft.com/office/powerpoint/2010/main" val="181255756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l:inleiding"/>
          <p:cNvSpPr txBox="1"/>
          <p:nvPr/>
        </p:nvSpPr>
        <p:spPr>
          <a:xfrm>
            <a:off x="7526585" y="6043612"/>
            <a:ext cx="9330830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ml:inleiding</a:t>
            </a:r>
          </a:p>
        </p:txBody>
      </p:sp>
    </p:spTree>
    <p:extLst>
      <p:ext uri="{BB962C8B-B14F-4D97-AF65-F5344CB8AC3E}">
        <p14:creationId xmlns:p14="http://schemas.microsoft.com/office/powerpoint/2010/main" val="220135636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413" y="151665"/>
            <a:ext cx="8689173" cy="13055483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https://upload.wikimedia.org/wikipedia/commons/b/be/Deep_Blue.jpg"/>
          <p:cNvSpPr txBox="1"/>
          <p:nvPr/>
        </p:nvSpPr>
        <p:spPr>
          <a:xfrm>
            <a:off x="14652571" y="13315142"/>
            <a:ext cx="647855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https://upload.wikimedia.org/wikipedia/commons/b/be/Deep_Blue.jpg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4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093" y="1745626"/>
            <a:ext cx="18427815" cy="10224748"/>
          </a:xfrm>
          <a:prstGeom prst="rect">
            <a:avLst/>
          </a:prstGeom>
          <a:ln w="63500">
            <a:solidFill>
              <a:srgbClr val="0365C0"/>
            </a:solidFill>
            <a:miter lim="400000"/>
          </a:ln>
        </p:spPr>
      </p:pic>
      <p:sp>
        <p:nvSpPr>
          <p:cNvPr id="160" name="https://www.valuewalk.com/2016/03/google-ai-alphago-defeats-south-korean-go-master/"/>
          <p:cNvSpPr txBox="1"/>
          <p:nvPr/>
        </p:nvSpPr>
        <p:spPr>
          <a:xfrm>
            <a:off x="12780582" y="13179573"/>
            <a:ext cx="816958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https://www.valuewalk.com/2016/03/google-ai-alphago-defeats-south-korean-go-master/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ule-based system"/>
          <p:cNvSpPr/>
          <p:nvPr/>
        </p:nvSpPr>
        <p:spPr>
          <a:xfrm>
            <a:off x="8760658" y="5965031"/>
            <a:ext cx="6862685" cy="1785938"/>
          </a:xfrm>
          <a:prstGeom prst="rect">
            <a:avLst/>
          </a:prstGeom>
          <a:solidFill>
            <a:srgbClr val="F39019"/>
          </a:solidFill>
          <a:ln w="50800">
            <a:solidFill>
              <a:srgbClr val="BD5B0C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Rule-based system</a:t>
            </a:r>
          </a:p>
        </p:txBody>
      </p:sp>
      <p:sp>
        <p:nvSpPr>
          <p:cNvPr id="163" name="input"/>
          <p:cNvSpPr/>
          <p:nvPr/>
        </p:nvSpPr>
        <p:spPr>
          <a:xfrm>
            <a:off x="8760658" y="1838706"/>
            <a:ext cx="6862685" cy="1785939"/>
          </a:xfrm>
          <a:prstGeom prst="rect">
            <a:avLst/>
          </a:prstGeom>
          <a:solidFill>
            <a:srgbClr val="DCBD23"/>
          </a:solidFill>
          <a:ln w="50800">
            <a:solidFill>
              <a:srgbClr val="C3971A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input</a:t>
            </a:r>
          </a:p>
        </p:txBody>
      </p:sp>
      <p:sp>
        <p:nvSpPr>
          <p:cNvPr id="164" name="output"/>
          <p:cNvSpPr/>
          <p:nvPr/>
        </p:nvSpPr>
        <p:spPr>
          <a:xfrm>
            <a:off x="8760658" y="9912761"/>
            <a:ext cx="6862685" cy="1785939"/>
          </a:xfrm>
          <a:prstGeom prst="rect">
            <a:avLst/>
          </a:prstGeom>
          <a:solidFill>
            <a:srgbClr val="EC5D57"/>
          </a:solidFill>
          <a:ln w="50800">
            <a:solidFill>
              <a:srgbClr val="86100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output</a:t>
            </a:r>
          </a:p>
        </p:txBody>
      </p:sp>
      <p:sp>
        <p:nvSpPr>
          <p:cNvPr id="165" name="Traditionele AI-aanpak: BDUF"/>
          <p:cNvSpPr txBox="1"/>
          <p:nvPr/>
        </p:nvSpPr>
        <p:spPr>
          <a:xfrm>
            <a:off x="1060736" y="572944"/>
            <a:ext cx="7699922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Traditionele AI-aanpak: BDUF</a:t>
            </a:r>
          </a:p>
        </p:txBody>
      </p:sp>
      <p:sp>
        <p:nvSpPr>
          <p:cNvPr id="166" name="Lijn"/>
          <p:cNvSpPr/>
          <p:nvPr/>
        </p:nvSpPr>
        <p:spPr>
          <a:xfrm>
            <a:off x="12192000" y="3875080"/>
            <a:ext cx="0" cy="1839516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7" name="Lijn"/>
          <p:cNvSpPr/>
          <p:nvPr/>
        </p:nvSpPr>
        <p:spPr>
          <a:xfrm>
            <a:off x="12192000" y="7912107"/>
            <a:ext cx="0" cy="1839517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8" name="naar Géron 2017, pp 5ff."/>
          <p:cNvSpPr txBox="1"/>
          <p:nvPr/>
        </p:nvSpPr>
        <p:spPr>
          <a:xfrm>
            <a:off x="18680577" y="13205562"/>
            <a:ext cx="2408201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naar Géron 2017, pp 5ff.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rain ML algoritme"/>
          <p:cNvSpPr/>
          <p:nvPr/>
        </p:nvSpPr>
        <p:spPr>
          <a:xfrm>
            <a:off x="10133081" y="7036593"/>
            <a:ext cx="4117838" cy="1785939"/>
          </a:xfrm>
          <a:prstGeom prst="rect">
            <a:avLst/>
          </a:prstGeom>
          <a:solidFill>
            <a:srgbClr val="F39019"/>
          </a:solidFill>
          <a:ln w="50800">
            <a:solidFill>
              <a:srgbClr val="BD5B0C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Train ML algoritme</a:t>
            </a:r>
          </a:p>
        </p:txBody>
      </p:sp>
      <p:sp>
        <p:nvSpPr>
          <p:cNvPr id="171" name="Evaluatie"/>
          <p:cNvSpPr/>
          <p:nvPr/>
        </p:nvSpPr>
        <p:spPr>
          <a:xfrm>
            <a:off x="16155054" y="7036593"/>
            <a:ext cx="4117838" cy="1785939"/>
          </a:xfrm>
          <a:prstGeom prst="rect">
            <a:avLst/>
          </a:prstGeom>
          <a:solidFill>
            <a:srgbClr val="B36AE2"/>
          </a:solidFill>
          <a:ln w="50800">
            <a:solidFill>
              <a:srgbClr val="5F327C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Evaluatie</a:t>
            </a:r>
          </a:p>
        </p:txBody>
      </p:sp>
      <p:sp>
        <p:nvSpPr>
          <p:cNvPr id="172" name="Bepaal foutmarge"/>
          <p:cNvSpPr/>
          <p:nvPr/>
        </p:nvSpPr>
        <p:spPr>
          <a:xfrm>
            <a:off x="4111109" y="7036593"/>
            <a:ext cx="4117838" cy="1785939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Bepaal foutmarge</a:t>
            </a:r>
          </a:p>
        </p:txBody>
      </p:sp>
      <p:grpSp>
        <p:nvGrpSpPr>
          <p:cNvPr id="191" name="Groepeer"/>
          <p:cNvGrpSpPr/>
          <p:nvPr/>
        </p:nvGrpSpPr>
        <p:grpSpPr>
          <a:xfrm>
            <a:off x="10805466" y="2541097"/>
            <a:ext cx="2773068" cy="3568962"/>
            <a:chOff x="0" y="0"/>
            <a:chExt cx="2773066" cy="3568961"/>
          </a:xfrm>
        </p:grpSpPr>
        <p:grpSp>
          <p:nvGrpSpPr>
            <p:cNvPr id="189" name="Groepeer"/>
            <p:cNvGrpSpPr/>
            <p:nvPr/>
          </p:nvGrpSpPr>
          <p:grpSpPr>
            <a:xfrm>
              <a:off x="-1" y="-1"/>
              <a:ext cx="2773068" cy="2237506"/>
              <a:chOff x="0" y="0"/>
              <a:chExt cx="2773066" cy="2237504"/>
            </a:xfrm>
          </p:grpSpPr>
          <p:sp>
            <p:nvSpPr>
              <p:cNvPr id="173" name="Lijn"/>
              <p:cNvSpPr/>
              <p:nvPr/>
            </p:nvSpPr>
            <p:spPr>
              <a:xfrm flipV="1">
                <a:off x="263736" y="-1"/>
                <a:ext cx="1" cy="223750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4" name="Lijn"/>
              <p:cNvSpPr/>
              <p:nvPr/>
            </p:nvSpPr>
            <p:spPr>
              <a:xfrm>
                <a:off x="0" y="1885856"/>
                <a:ext cx="277306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5" name="Cirkel"/>
              <p:cNvSpPr/>
              <p:nvPr/>
            </p:nvSpPr>
            <p:spPr>
              <a:xfrm>
                <a:off x="656344" y="177288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6" name="Cirkel"/>
              <p:cNvSpPr/>
              <p:nvPr/>
            </p:nvSpPr>
            <p:spPr>
              <a:xfrm>
                <a:off x="472063" y="652537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7" name="Cirkel"/>
              <p:cNvSpPr/>
              <p:nvPr/>
            </p:nvSpPr>
            <p:spPr>
              <a:xfrm>
                <a:off x="656344" y="999475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8" name="Cirkel"/>
              <p:cNvSpPr/>
              <p:nvPr/>
            </p:nvSpPr>
            <p:spPr>
              <a:xfrm>
                <a:off x="472063" y="1260266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9" name="Cirkel"/>
              <p:cNvSpPr/>
              <p:nvPr/>
            </p:nvSpPr>
            <p:spPr>
              <a:xfrm>
                <a:off x="919152" y="873389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0" name="Cirkel"/>
              <p:cNvSpPr/>
              <p:nvPr/>
            </p:nvSpPr>
            <p:spPr>
              <a:xfrm>
                <a:off x="1433197" y="1144959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1" name="Cirkel"/>
              <p:cNvSpPr/>
              <p:nvPr/>
            </p:nvSpPr>
            <p:spPr>
              <a:xfrm>
                <a:off x="1258222" y="421922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2" name="Cirkel"/>
              <p:cNvSpPr/>
              <p:nvPr/>
            </p:nvSpPr>
            <p:spPr>
              <a:xfrm>
                <a:off x="952630" y="1260266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3" name="Cirkel"/>
              <p:cNvSpPr/>
              <p:nvPr/>
            </p:nvSpPr>
            <p:spPr>
              <a:xfrm>
                <a:off x="1724165" y="766700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4" name="Cirkel"/>
              <p:cNvSpPr/>
              <p:nvPr/>
            </p:nvSpPr>
            <p:spPr>
              <a:xfrm>
                <a:off x="1880286" y="1397132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5" name="Cirkel"/>
              <p:cNvSpPr/>
              <p:nvPr/>
            </p:nvSpPr>
            <p:spPr>
              <a:xfrm>
                <a:off x="1948700" y="173117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6" name="Cirkel"/>
              <p:cNvSpPr/>
              <p:nvPr/>
            </p:nvSpPr>
            <p:spPr>
              <a:xfrm>
                <a:off x="1433197" y="53362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7" name="Cirkel"/>
              <p:cNvSpPr/>
              <p:nvPr/>
            </p:nvSpPr>
            <p:spPr>
              <a:xfrm>
                <a:off x="2180016" y="652537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8" name="Cirkel"/>
              <p:cNvSpPr/>
              <p:nvPr/>
            </p:nvSpPr>
            <p:spPr>
              <a:xfrm>
                <a:off x="2180016" y="1127785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</p:grpSp>
        <p:sp>
          <p:nvSpPr>
            <p:cNvPr id="190" name="data"/>
            <p:cNvSpPr/>
            <p:nvPr/>
          </p:nvSpPr>
          <p:spPr>
            <a:xfrm>
              <a:off x="1386533" y="229896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50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data</a:t>
              </a:r>
            </a:p>
          </p:txBody>
        </p:sp>
      </p:grpSp>
      <p:sp>
        <p:nvSpPr>
          <p:cNvPr id="192" name="Lijn"/>
          <p:cNvSpPr/>
          <p:nvPr/>
        </p:nvSpPr>
        <p:spPr>
          <a:xfrm>
            <a:off x="12191999" y="5528049"/>
            <a:ext cx="1" cy="1258110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3" name="Lijn"/>
          <p:cNvSpPr/>
          <p:nvPr/>
        </p:nvSpPr>
        <p:spPr>
          <a:xfrm>
            <a:off x="14453052" y="7929562"/>
            <a:ext cx="1258110" cy="1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4" name="Lijn"/>
          <p:cNvSpPr/>
          <p:nvPr/>
        </p:nvSpPr>
        <p:spPr>
          <a:xfrm>
            <a:off x="8672838" y="7929562"/>
            <a:ext cx="1258109" cy="1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grpSp>
        <p:nvGrpSpPr>
          <p:cNvPr id="198" name="Groepeer"/>
          <p:cNvGrpSpPr/>
          <p:nvPr/>
        </p:nvGrpSpPr>
        <p:grpSpPr>
          <a:xfrm>
            <a:off x="6129607" y="9014786"/>
            <a:ext cx="12124786" cy="1258110"/>
            <a:chOff x="0" y="0"/>
            <a:chExt cx="12124785" cy="1258108"/>
          </a:xfrm>
        </p:grpSpPr>
        <p:sp>
          <p:nvSpPr>
            <p:cNvPr id="195" name="Lijn"/>
            <p:cNvSpPr/>
            <p:nvPr/>
          </p:nvSpPr>
          <p:spPr>
            <a:xfrm flipV="1">
              <a:off x="40420" y="0"/>
              <a:ext cx="1" cy="1258109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6" name="Lijn"/>
            <p:cNvSpPr/>
            <p:nvPr/>
          </p:nvSpPr>
          <p:spPr>
            <a:xfrm flipV="1">
              <a:off x="12084364" y="0"/>
              <a:ext cx="1" cy="1258109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7" name="Lijn"/>
            <p:cNvSpPr/>
            <p:nvPr/>
          </p:nvSpPr>
          <p:spPr>
            <a:xfrm flipH="1" flipV="1">
              <a:off x="0" y="1258108"/>
              <a:ext cx="12124786" cy="1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199" name="ML aanpak: learning on the job"/>
          <p:cNvSpPr txBox="1"/>
          <p:nvPr/>
        </p:nvSpPr>
        <p:spPr>
          <a:xfrm>
            <a:off x="1130061" y="702012"/>
            <a:ext cx="8171831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ML aanpak: learning on the job</a:t>
            </a:r>
          </a:p>
        </p:txBody>
      </p:sp>
      <p:sp>
        <p:nvSpPr>
          <p:cNvPr id="200" name="naar Géron 2017, pp 5ff."/>
          <p:cNvSpPr txBox="1"/>
          <p:nvPr/>
        </p:nvSpPr>
        <p:spPr>
          <a:xfrm>
            <a:off x="18680577" y="13205562"/>
            <a:ext cx="2408201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naar Géron 2017, pp 5ff.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470" y="180582"/>
            <a:ext cx="15977060" cy="12843206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https://kimschmidtsbrain.files.wordpress.com/2015/10/frank-rosenblatt-and-charles-w-wightman.jpg?w=610"/>
          <p:cNvSpPr txBox="1"/>
          <p:nvPr/>
        </p:nvSpPr>
        <p:spPr>
          <a:xfrm>
            <a:off x="11052701" y="13200464"/>
            <a:ext cx="9910192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https://kimschmidtsbrain.files.wordpress.com/2015/10/frank-rosenblatt-and-charles-w-wightman.jpg?w=610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588</Words>
  <Application>Microsoft Office PowerPoint</Application>
  <PresentationFormat>Aangepast</PresentationFormat>
  <Paragraphs>100</Paragraphs>
  <Slides>28</Slides>
  <Notes>0</Notes>
  <HiddenSlides>1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28</vt:i4>
      </vt:variant>
    </vt:vector>
  </HeadingPairs>
  <TitlesOfParts>
    <vt:vector size="32" baseType="lpstr">
      <vt:lpstr>Calibri</vt:lpstr>
      <vt:lpstr>Helvetica Neue</vt:lpstr>
      <vt:lpstr>Helvetica Neue Medium</vt:lpstr>
      <vt:lpstr>21_BasicWhite</vt:lpstr>
      <vt:lpstr>PowerPoint-presentatie</vt:lpstr>
      <vt:lpstr>PowerPoint-presentatie</vt:lpstr>
      <vt:lpstr>Machine Learning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Roos TE, Erik</cp:lastModifiedBy>
  <cp:revision>2</cp:revision>
  <dcterms:modified xsi:type="dcterms:W3CDTF">2024-09-06T13:36:16Z</dcterms:modified>
</cp:coreProperties>
</file>